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4"/>
  </p:notesMasterIdLst>
  <p:sldIdLst>
    <p:sldId id="262" r:id="rId5"/>
    <p:sldId id="261" r:id="rId6"/>
    <p:sldId id="260" r:id="rId7"/>
    <p:sldId id="264" r:id="rId8"/>
    <p:sldId id="259" r:id="rId9"/>
    <p:sldId id="265" r:id="rId10"/>
    <p:sldId id="258" r:id="rId11"/>
    <p:sldId id="267" r:id="rId12"/>
    <p:sldId id="256" r:id="rId13"/>
  </p:sldIdLst>
  <p:sldSz cx="12192000" cy="6858000"/>
  <p:notesSz cx="6858000" cy="9144000"/>
  <p:embeddedFontLst>
    <p:embeddedFont>
      <p:font typeface="Assistant" pitchFamily="2" charset="-79"/>
      <p:regular r:id="rId15"/>
      <p:bold r:id="rId16"/>
    </p:embeddedFont>
    <p:embeddedFont>
      <p:font typeface="Calibri" panose="020F0502020204030204" pitchFamily="34" charset="0"/>
      <p:regular r:id="rId17"/>
      <p:bold r:id="rId18"/>
      <p:italic r:id="rId19"/>
      <p:boldItalic r:id="rId20"/>
    </p:embeddedFont>
    <p:embeddedFont>
      <p:font typeface="Nunito" pitchFamily="2"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73"/>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F92F9-82C9-496C-8837-8A6EA74B8B15}" type="datetimeFigureOut">
              <a:rPr lang="en-US"/>
              <a:t>9/20/2023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AA72-94C8-4A5B-B7CB-201B6AF0E6DF}" type="slidenum">
              <a:rPr lang="en-US"/>
              <a:t>‹nr.›</a:t>
            </a:fld>
            <a:endParaRPr lang="en-US"/>
          </a:p>
        </p:txBody>
      </p:sp>
    </p:spTree>
    <p:extLst>
      <p:ext uri="{BB962C8B-B14F-4D97-AF65-F5344CB8AC3E}">
        <p14:creationId xmlns:p14="http://schemas.microsoft.com/office/powerpoint/2010/main" val="30141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9/20/2023</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‹nr.›</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9/20/2023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‹nr.›</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9/20/2023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‹nr.›</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9/20/2023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‹nr.›</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9/20/2023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‹nr.›</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9/20/2023</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‹nr.›</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a:t>Let’s stay</a:t>
            </a:r>
            <a:br>
              <a:rPr lang="en-US"/>
            </a:br>
            <a:r>
              <a:rPr lang="en-US"/>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www.eScienceCenter.nl</a:t>
            </a:r>
            <a:endParaRPr lang="nl-NL"/>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info@esciencecenter.com</a:t>
            </a:r>
            <a:endParaRPr lang="nl-NL"/>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9/20/2023</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‹nr.›</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9/20/2023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‹nr.›</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9/20/2023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‹nr.›</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9/20/2023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‹nr.›</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9/20/2023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‹nr.›</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9/20/2023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‹nr.›</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9/20/2023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‹nr.›</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9/20/2023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‹nr.›</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9/20/2023</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‹nr.›</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eepurl.com/dtjzwP" TargetMode="External"/><Relationship Id="rId2" Type="http://schemas.openxmlformats.org/officeDocument/2006/relationships/hyperlink" Target="https://www.esciencecenter.nl/events/?f=workshops"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6.jpeg"/></Relationships>
</file>

<file path=ppt/slides/_rels/slide6.xml.rels><?xml version="1.0" encoding="UTF-8" standalone="yes"?>
<Relationships xmlns="http://schemas.openxmlformats.org/package/2006/relationships"><Relationship Id="rId2" Type="http://schemas.openxmlformats.org/officeDocument/2006/relationships/hyperlink" Target="mailto:training@esciencecenter.nl"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nl-rse.org/"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mailto:info@nl-rse.or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tinyurl.com/rpackages-week1" TargetMode="External"/><Relationship Id="rId2" Type="http://schemas.openxmlformats.org/officeDocument/2006/relationships/hyperlink" Target="https://teams.microsoft.com/l/meetup-join/19%3aEyPLywy1nfupUJwOF-p2WTyn8xHUx9jybaQIFJr2U-E1%40thread.tacv2/1690463526219?context=%7b%22Tid%22%3a%22aa3aeacc-6307-42b2-ac05-787dd5c32574%22%2c%22Oid%22%3a%220500b9c6-3c05-4613-be39-e7969f914759%22%7d" TargetMode="External"/><Relationship Id="rId1" Type="http://schemas.openxmlformats.org/officeDocument/2006/relationships/slideLayout" Target="../slideLayouts/slideLayout13.xml"/><Relationship Id="rId4" Type="http://schemas.openxmlformats.org/officeDocument/2006/relationships/hyperlink" Target="mailto:training@esciencecenter.nl"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15.pn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12.png"/><Relationship Id="rId16"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png"/><Relationship Id="rId15" Type="http://schemas.openxmlformats.org/officeDocument/2006/relationships/image" Target="../media/image17.png"/><Relationship Id="rId10" Type="http://schemas.openxmlformats.org/officeDocument/2006/relationships/image" Target="../media/image33.png"/><Relationship Id="rId4" Type="http://schemas.openxmlformats.org/officeDocument/2006/relationships/image" Target="../media/image13.png"/><Relationship Id="rId9" Type="http://schemas.openxmlformats.org/officeDocument/2006/relationships/image" Target="../media/image32.svg"/><Relationship Id="rId1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D5B28-127B-ED49-9A36-ACDB0774254D}"/>
              </a:ext>
            </a:extLst>
          </p:cNvPr>
          <p:cNvSpPr>
            <a:spLocks noGrp="1"/>
          </p:cNvSpPr>
          <p:nvPr>
            <p:ph type="ctrTitle"/>
          </p:nvPr>
        </p:nvSpPr>
        <p:spPr>
          <a:xfrm>
            <a:off x="1524000" y="1280543"/>
            <a:ext cx="9144000" cy="2387600"/>
          </a:xfrm>
        </p:spPr>
        <p:txBody>
          <a:bodyPr/>
          <a:lstStyle/>
          <a:p>
            <a:r>
              <a:rPr lang="en-US"/>
              <a:t>The Netherlands eScience Center</a:t>
            </a:r>
          </a:p>
        </p:txBody>
      </p:sp>
      <p:pic>
        <p:nvPicPr>
          <p:cNvPr id="7" name="Afbeelding 6">
            <a:extLst>
              <a:ext uri="{FF2B5EF4-FFF2-40B4-BE49-F238E27FC236}">
                <a16:creationId xmlns:a16="http://schemas.microsoft.com/office/drawing/2014/main" id="{710353C8-F1B0-84E8-4EAC-CD7DC7604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54" y="-13653"/>
            <a:ext cx="4071978" cy="4238625"/>
          </a:xfrm>
          <a:prstGeom prst="rect">
            <a:avLst/>
          </a:prstGeom>
        </p:spPr>
      </p:pic>
      <p:pic>
        <p:nvPicPr>
          <p:cNvPr id="13" name="Afbeelding 12">
            <a:extLst>
              <a:ext uri="{FF2B5EF4-FFF2-40B4-BE49-F238E27FC236}">
                <a16:creationId xmlns:a16="http://schemas.microsoft.com/office/drawing/2014/main" id="{2C4E1640-FA4A-6866-C499-4E7C613A4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 y="1199515"/>
            <a:ext cx="2030418" cy="5658484"/>
          </a:xfrm>
          <a:prstGeom prst="rect">
            <a:avLst/>
          </a:prstGeom>
        </p:spPr>
      </p:pic>
      <p:pic>
        <p:nvPicPr>
          <p:cNvPr id="11" name="Afbeelding 10">
            <a:extLst>
              <a:ext uri="{FF2B5EF4-FFF2-40B4-BE49-F238E27FC236}">
                <a16:creationId xmlns:a16="http://schemas.microsoft.com/office/drawing/2014/main" id="{04F24F41-6B62-73DD-D4A8-69C5CA4E62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 y="4393182"/>
            <a:ext cx="4071979" cy="2474343"/>
          </a:xfrm>
          <a:prstGeom prst="rect">
            <a:avLst/>
          </a:prstGeom>
        </p:spPr>
      </p:pic>
      <p:pic>
        <p:nvPicPr>
          <p:cNvPr id="15" name="Afbeelding 14" descr="Afbeelding met tekst, illustratie&#10;&#10;Automatisch gegenereerde beschrijving">
            <a:extLst>
              <a:ext uri="{FF2B5EF4-FFF2-40B4-BE49-F238E27FC236}">
                <a16:creationId xmlns:a16="http://schemas.microsoft.com/office/drawing/2014/main" id="{BA48A7DB-4F19-A414-B682-BB6DC4CD4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8100" y="817262"/>
            <a:ext cx="731832" cy="1760353"/>
          </a:xfrm>
          <a:prstGeom prst="rect">
            <a:avLst/>
          </a:prstGeom>
        </p:spPr>
      </p:pic>
      <p:pic>
        <p:nvPicPr>
          <p:cNvPr id="17" name="Afbeelding 16">
            <a:extLst>
              <a:ext uri="{FF2B5EF4-FFF2-40B4-BE49-F238E27FC236}">
                <a16:creationId xmlns:a16="http://schemas.microsoft.com/office/drawing/2014/main" id="{2BC4B1A0-6291-F8CA-B7B4-45301CD53D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2" y="2840204"/>
            <a:ext cx="569243" cy="1303172"/>
          </a:xfrm>
          <a:prstGeom prst="rect">
            <a:avLst/>
          </a:prstGeom>
        </p:spPr>
      </p:pic>
      <p:pic>
        <p:nvPicPr>
          <p:cNvPr id="19" name="Afbeelding 18">
            <a:extLst>
              <a:ext uri="{FF2B5EF4-FFF2-40B4-BE49-F238E27FC236}">
                <a16:creationId xmlns:a16="http://schemas.microsoft.com/office/drawing/2014/main" id="{213E253A-4C9A-3FE3-0ABD-4597D3E9F6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Tree>
    <p:extLst>
      <p:ext uri="{BB962C8B-B14F-4D97-AF65-F5344CB8AC3E}">
        <p14:creationId xmlns:p14="http://schemas.microsoft.com/office/powerpoint/2010/main" val="2373177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31A60358-6694-186F-2C4E-70FF33A27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0"/>
            <a:ext cx="6095999" cy="6858000"/>
          </a:xfrm>
          <a:prstGeom prst="rect">
            <a:avLst/>
          </a:prstGeom>
        </p:spPr>
      </p:pic>
      <p:sp>
        <p:nvSpPr>
          <p:cNvPr id="17" name="Rechthoek: afgeronde hoeken 16">
            <a:extLst>
              <a:ext uri="{FF2B5EF4-FFF2-40B4-BE49-F238E27FC236}">
                <a16:creationId xmlns:a16="http://schemas.microsoft.com/office/drawing/2014/main" id="{7E995BE1-0C5D-C689-BA09-87C259E3432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E595315C-530A-354B-ABAD-571EA19CC398}"/>
              </a:ext>
            </a:extLst>
          </p:cNvPr>
          <p:cNvSpPr>
            <a:spLocks noGrp="1"/>
          </p:cNvSpPr>
          <p:nvPr>
            <p:ph type="title"/>
          </p:nvPr>
        </p:nvSpPr>
        <p:spPr>
          <a:xfrm>
            <a:off x="859862" y="530049"/>
            <a:ext cx="4731989" cy="1325563"/>
          </a:xfrm>
        </p:spPr>
        <p:txBody>
          <a:bodyPr/>
          <a:lstStyle/>
          <a:p>
            <a:r>
              <a:rPr lang="en-US" sz="4400" b="1">
                <a:latin typeface="Nunito"/>
              </a:rPr>
              <a:t>Who are we?</a:t>
            </a:r>
            <a:endParaRPr lang="nl-NL"/>
          </a:p>
        </p:txBody>
      </p:sp>
      <p:sp>
        <p:nvSpPr>
          <p:cNvPr id="3" name="Tijdelijke aanduiding voor inhoud 2">
            <a:extLst>
              <a:ext uri="{FF2B5EF4-FFF2-40B4-BE49-F238E27FC236}">
                <a16:creationId xmlns:a16="http://schemas.microsoft.com/office/drawing/2014/main" id="{7CE9244F-DCED-0F4D-A954-0AF249042E23}"/>
              </a:ext>
            </a:extLst>
          </p:cNvPr>
          <p:cNvSpPr>
            <a:spLocks noGrp="1"/>
          </p:cNvSpPr>
          <p:nvPr>
            <p:ph idx="1"/>
          </p:nvPr>
        </p:nvSpPr>
        <p:spPr>
          <a:xfrm>
            <a:off x="667088" y="1855612"/>
            <a:ext cx="4751615" cy="4565066"/>
          </a:xfrm>
        </p:spPr>
        <p:txBody>
          <a:bodyPr/>
          <a:lstStyle/>
          <a:p>
            <a:r>
              <a:rPr lang="en-US"/>
              <a:t>The Netherlands eScience Center is a national center for </a:t>
            </a:r>
            <a:r>
              <a:rPr lang="en-US" b="1">
                <a:solidFill>
                  <a:srgbClr val="400439"/>
                </a:solidFill>
              </a:rPr>
              <a:t>innovative software solutions in academic research</a:t>
            </a:r>
            <a:r>
              <a:rPr lang="en-US"/>
              <a:t>. </a:t>
            </a:r>
          </a:p>
          <a:p>
            <a:r>
              <a:rPr lang="en-US"/>
              <a:t>Established to bridge the gap between digital technologies and scientific and scholarly inquiry. </a:t>
            </a:r>
          </a:p>
          <a:p>
            <a:r>
              <a:rPr lang="en-US"/>
              <a:t>Our Research Software Engineers</a:t>
            </a:r>
            <a:endParaRPr lang="nl-NL"/>
          </a:p>
          <a:p>
            <a:pPr lvl="1"/>
            <a:r>
              <a:rPr lang="en-US"/>
              <a:t>help researchers interpret results, </a:t>
            </a:r>
            <a:endParaRPr lang="nl-NL">
              <a:solidFill>
                <a:srgbClr val="000000"/>
              </a:solidFill>
            </a:endParaRPr>
          </a:p>
          <a:p>
            <a:pPr lvl="1"/>
            <a:r>
              <a:rPr lang="en-US">
                <a:solidFill>
                  <a:srgbClr val="400439"/>
                </a:solidFill>
              </a:rPr>
              <a:t>make tools and methods reusable for the wider research community, </a:t>
            </a:r>
            <a:endParaRPr lang="nl-NL">
              <a:solidFill>
                <a:srgbClr val="000000"/>
              </a:solidFill>
            </a:endParaRPr>
          </a:p>
          <a:p>
            <a:pPr lvl="1"/>
            <a:r>
              <a:rPr lang="en-US">
                <a:solidFill>
                  <a:srgbClr val="400439"/>
                </a:solidFill>
              </a:rPr>
              <a:t>co-author research and methodological publications</a:t>
            </a:r>
            <a:r>
              <a:rPr lang="en-US"/>
              <a:t>. </a:t>
            </a:r>
            <a:endParaRPr lang="nl-NL">
              <a:cs typeface="Assistant"/>
            </a:endParaRPr>
          </a:p>
        </p:txBody>
      </p:sp>
      <p:sp>
        <p:nvSpPr>
          <p:cNvPr id="4" name="Tijdelijke aanduiding voor tekst 3">
            <a:extLst>
              <a:ext uri="{FF2B5EF4-FFF2-40B4-BE49-F238E27FC236}">
                <a16:creationId xmlns:a16="http://schemas.microsoft.com/office/drawing/2014/main" id="{8629F462-AB8D-6643-B4AD-AE5B6957406C}"/>
              </a:ext>
            </a:extLst>
          </p:cNvPr>
          <p:cNvSpPr>
            <a:spLocks noGrp="1"/>
          </p:cNvSpPr>
          <p:nvPr>
            <p:ph type="body" sz="quarter" idx="13"/>
          </p:nvPr>
        </p:nvSpPr>
        <p:spPr>
          <a:xfrm>
            <a:off x="7425548" y="1855612"/>
            <a:ext cx="3491987" cy="2973771"/>
          </a:xfrm>
        </p:spPr>
        <p:txBody>
          <a:bodyPr/>
          <a:lstStyle/>
          <a:p>
            <a:endParaRPr lang="nl-NL"/>
          </a:p>
        </p:txBody>
      </p:sp>
      <p:pic>
        <p:nvPicPr>
          <p:cNvPr id="5" name="Afbeelding 4">
            <a:extLst>
              <a:ext uri="{FF2B5EF4-FFF2-40B4-BE49-F238E27FC236}">
                <a16:creationId xmlns:a16="http://schemas.microsoft.com/office/drawing/2014/main" id="{1C4F6F64-1A82-74C5-3572-883FEF3A0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pic>
        <p:nvPicPr>
          <p:cNvPr id="14" name="Afbeelding 13">
            <a:extLst>
              <a:ext uri="{FF2B5EF4-FFF2-40B4-BE49-F238E27FC236}">
                <a16:creationId xmlns:a16="http://schemas.microsoft.com/office/drawing/2014/main" id="{DC57EA2F-CDA2-10A9-D43A-4D3703AD9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6" name="Afbeelding 5" descr="Afbeelding met overdekt, vloer, persoon, muur&#10;&#10;Automatisch gegenereerde beschrijving">
            <a:extLst>
              <a:ext uri="{FF2B5EF4-FFF2-40B4-BE49-F238E27FC236}">
                <a16:creationId xmlns:a16="http://schemas.microsoft.com/office/drawing/2014/main" id="{F79DF364-AA0D-021E-9C6B-101FF18F531D}"/>
              </a:ext>
            </a:extLst>
          </p:cNvPr>
          <p:cNvPicPr>
            <a:picLocks noChangeAspect="1"/>
          </p:cNvPicPr>
          <p:nvPr/>
        </p:nvPicPr>
        <p:blipFill>
          <a:blip r:embed="rId5"/>
          <a:stretch>
            <a:fillRect/>
          </a:stretch>
        </p:blipFill>
        <p:spPr>
          <a:xfrm>
            <a:off x="6106192" y="1284708"/>
            <a:ext cx="6075869" cy="4072691"/>
          </a:xfrm>
          <a:prstGeom prst="rect">
            <a:avLst/>
          </a:prstGeom>
        </p:spPr>
      </p:pic>
    </p:spTree>
    <p:extLst>
      <p:ext uri="{BB962C8B-B14F-4D97-AF65-F5344CB8AC3E}">
        <p14:creationId xmlns:p14="http://schemas.microsoft.com/office/powerpoint/2010/main" val="922495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675B57AD-BA86-AA81-D990-A058D82A7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8" name="Afbeelding 7">
            <a:extLst>
              <a:ext uri="{FF2B5EF4-FFF2-40B4-BE49-F238E27FC236}">
                <a16:creationId xmlns:a16="http://schemas.microsoft.com/office/drawing/2014/main" id="{835D1089-E9BB-AAEB-6577-0B00E7E15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5011" y="6018201"/>
            <a:ext cx="2039005" cy="560647"/>
          </a:xfrm>
          <a:prstGeom prst="rect">
            <a:avLst/>
          </a:prstGeom>
        </p:spPr>
      </p:pic>
      <p:sp>
        <p:nvSpPr>
          <p:cNvPr id="4" name="TextBox 3">
            <a:extLst>
              <a:ext uri="{FF2B5EF4-FFF2-40B4-BE49-F238E27FC236}">
                <a16:creationId xmlns:a16="http://schemas.microsoft.com/office/drawing/2014/main" id="{67B8853B-20A1-1072-BA45-3F8F13C28A78}"/>
              </a:ext>
            </a:extLst>
          </p:cNvPr>
          <p:cNvSpPr txBox="1"/>
          <p:nvPr/>
        </p:nvSpPr>
        <p:spPr>
          <a:xfrm>
            <a:off x="6293508" y="958629"/>
            <a:ext cx="5233080" cy="1754326"/>
          </a:xfrm>
          <a:prstGeom prst="rect">
            <a:avLst/>
          </a:prstGeom>
          <a:noFill/>
        </p:spPr>
        <p:txBody>
          <a:bodyPr wrap="square" rtlCol="0">
            <a:spAutoFit/>
          </a:bodyPr>
          <a:lstStyle/>
          <a:p>
            <a:r>
              <a:rPr lang="en-NL" b="1">
                <a:solidFill>
                  <a:srgbClr val="441C49"/>
                </a:solidFill>
                <a:latin typeface="Nunito" pitchFamily="2" charset="0"/>
              </a:rPr>
              <a:t>Topics cover:</a:t>
            </a:r>
          </a:p>
          <a:p>
            <a:pPr marL="285750" indent="-285750">
              <a:buFont typeface="Arial" panose="020B0604020202020204" pitchFamily="34" charset="0"/>
              <a:buChar char="•"/>
            </a:pPr>
            <a:r>
              <a:rPr lang="en-NL" b="1">
                <a:solidFill>
                  <a:srgbClr val="441C49"/>
                </a:solidFill>
                <a:latin typeface="Nunito" pitchFamily="2" charset="0"/>
              </a:rPr>
              <a:t>Open &amp; Reproducible Research</a:t>
            </a:r>
            <a:r>
              <a:rPr lang="en-US" b="1">
                <a:solidFill>
                  <a:srgbClr val="441C49"/>
                </a:solidFill>
                <a:latin typeface="Nunito" pitchFamily="2" charset="0"/>
              </a:rPr>
              <a:t> Software</a:t>
            </a:r>
          </a:p>
          <a:p>
            <a:pPr marL="285750" indent="-285750">
              <a:buFont typeface="Arial" panose="020B0604020202020204" pitchFamily="34" charset="0"/>
              <a:buChar char="•"/>
            </a:pPr>
            <a:r>
              <a:rPr lang="en-US" b="1">
                <a:solidFill>
                  <a:srgbClr val="441C49"/>
                </a:solidFill>
                <a:latin typeface="Nunito" pitchFamily="2" charset="0"/>
              </a:rPr>
              <a:t>Intermediate and Advanced Research Software Skills</a:t>
            </a:r>
            <a:endParaRPr lang="en-NL" b="1">
              <a:solidFill>
                <a:srgbClr val="441C49"/>
              </a:solidFill>
              <a:latin typeface="Nunito" pitchFamily="2" charset="0"/>
            </a:endParaRPr>
          </a:p>
          <a:p>
            <a:pPr marL="285750" indent="-285750">
              <a:buFont typeface="Arial" panose="020B0604020202020204" pitchFamily="34" charset="0"/>
              <a:buChar char="•"/>
            </a:pPr>
            <a:r>
              <a:rPr lang="en-NL" b="1">
                <a:solidFill>
                  <a:srgbClr val="441C49"/>
                </a:solidFill>
                <a:latin typeface="Nunito" pitchFamily="2" charset="0"/>
              </a:rPr>
              <a:t>Advanced Technologies (e.g. GPUs, Deep Learning)</a:t>
            </a:r>
            <a:endParaRPr lang="en-US" b="1">
              <a:solidFill>
                <a:srgbClr val="441C49"/>
              </a:solidFill>
              <a:latin typeface="Nunito" pitchFamily="2" charset="0"/>
            </a:endParaRPr>
          </a:p>
        </p:txBody>
      </p:sp>
      <p:sp>
        <p:nvSpPr>
          <p:cNvPr id="6" name="TextBox 5">
            <a:extLst>
              <a:ext uri="{FF2B5EF4-FFF2-40B4-BE49-F238E27FC236}">
                <a16:creationId xmlns:a16="http://schemas.microsoft.com/office/drawing/2014/main" id="{C3784242-89D0-1E3F-151D-C880F36081CB}"/>
              </a:ext>
            </a:extLst>
          </p:cNvPr>
          <p:cNvSpPr txBox="1"/>
          <p:nvPr/>
        </p:nvSpPr>
        <p:spPr>
          <a:xfrm>
            <a:off x="501092" y="1020850"/>
            <a:ext cx="5793432" cy="1200329"/>
          </a:xfrm>
          <a:prstGeom prst="rect">
            <a:avLst/>
          </a:prstGeom>
          <a:noFill/>
        </p:spPr>
        <p:txBody>
          <a:bodyPr wrap="square">
            <a:spAutoFit/>
          </a:bodyPr>
          <a:lstStyle/>
          <a:p>
            <a:pPr marL="285750" indent="-285750">
              <a:buFont typeface="Arial" panose="020B0604020202020204" pitchFamily="34" charset="0"/>
              <a:buChar char="•"/>
            </a:pPr>
            <a:r>
              <a:rPr lang="en-GB" b="1">
                <a:solidFill>
                  <a:srgbClr val="00ADDC"/>
                </a:solidFill>
                <a:latin typeface="Nunito" pitchFamily="2" charset="77"/>
                <a:cs typeface="Assistant" pitchFamily="2" charset="-79"/>
              </a:rPr>
              <a:t>Hands-on courses, 2-3 days</a:t>
            </a:r>
          </a:p>
          <a:p>
            <a:pPr marL="285750" indent="-285750">
              <a:buFont typeface="Arial" panose="020B0604020202020204" pitchFamily="34" charset="0"/>
              <a:buChar char="•"/>
            </a:pPr>
            <a:r>
              <a:rPr lang="en-GB" b="1">
                <a:solidFill>
                  <a:srgbClr val="00ADDC"/>
                </a:solidFill>
                <a:latin typeface="Nunito" pitchFamily="2" charset="77"/>
                <a:cs typeface="Assistant" pitchFamily="2" charset="-79"/>
              </a:rPr>
              <a:t>In person &amp; online</a:t>
            </a:r>
          </a:p>
          <a:p>
            <a:pPr marL="285750" indent="-285750">
              <a:buFont typeface="Arial" panose="020B0604020202020204" pitchFamily="34" charset="0"/>
              <a:buChar char="•"/>
            </a:pPr>
            <a:r>
              <a:rPr lang="en-GB" b="1">
                <a:solidFill>
                  <a:srgbClr val="00ADDC"/>
                </a:solidFill>
                <a:latin typeface="Nunito" pitchFamily="2" charset="77"/>
                <a:cs typeface="Assistant" pitchFamily="2" charset="-79"/>
              </a:rPr>
              <a:t>Based on The Carpentries &amp; </a:t>
            </a:r>
            <a:r>
              <a:rPr lang="en-GB" b="1" err="1">
                <a:solidFill>
                  <a:srgbClr val="00ADDC"/>
                </a:solidFill>
                <a:latin typeface="Nunito" pitchFamily="2" charset="77"/>
                <a:cs typeface="Assistant" pitchFamily="2" charset="-79"/>
              </a:rPr>
              <a:t>CodeRefinery</a:t>
            </a:r>
            <a:r>
              <a:rPr lang="en-GB" b="1">
                <a:solidFill>
                  <a:srgbClr val="00ADDC"/>
                </a:solidFill>
                <a:latin typeface="Nunito" pitchFamily="2" charset="77"/>
                <a:cs typeface="Assistant" pitchFamily="2" charset="-79"/>
              </a:rPr>
              <a:t>, and</a:t>
            </a:r>
          </a:p>
          <a:p>
            <a:pPr marL="285750" indent="-285750">
              <a:buFont typeface="Arial" panose="020B0604020202020204" pitchFamily="34" charset="0"/>
              <a:buChar char="•"/>
            </a:pPr>
            <a:r>
              <a:rPr lang="en-GB" b="1">
                <a:solidFill>
                  <a:srgbClr val="00ADDC"/>
                </a:solidFill>
                <a:latin typeface="Nunito" pitchFamily="2" charset="77"/>
                <a:cs typeface="Assistant" pitchFamily="2" charset="-79"/>
              </a:rPr>
              <a:t>In-house developed materials.</a:t>
            </a:r>
          </a:p>
        </p:txBody>
      </p:sp>
      <p:sp>
        <p:nvSpPr>
          <p:cNvPr id="7" name="TextBox 6">
            <a:extLst>
              <a:ext uri="{FF2B5EF4-FFF2-40B4-BE49-F238E27FC236}">
                <a16:creationId xmlns:a16="http://schemas.microsoft.com/office/drawing/2014/main" id="{EFDE7A95-150D-99BD-C242-D7F14DF324F3}"/>
              </a:ext>
            </a:extLst>
          </p:cNvPr>
          <p:cNvSpPr txBox="1"/>
          <p:nvPr/>
        </p:nvSpPr>
        <p:spPr>
          <a:xfrm>
            <a:off x="501092" y="2372592"/>
            <a:ext cx="2780862" cy="523220"/>
          </a:xfrm>
          <a:prstGeom prst="rect">
            <a:avLst/>
          </a:prstGeom>
          <a:noFill/>
        </p:spPr>
        <p:txBody>
          <a:bodyPr wrap="square">
            <a:spAutoFit/>
          </a:bodyPr>
          <a:lstStyle/>
          <a:p>
            <a:r>
              <a:rPr lang="en-GB" sz="2800" b="1">
                <a:solidFill>
                  <a:srgbClr val="F0A944"/>
                </a:solidFill>
                <a:latin typeface="Nunito" pitchFamily="2" charset="77"/>
                <a:cs typeface="Assistant" pitchFamily="2" charset="-79"/>
              </a:rPr>
              <a:t>Schedule 2023</a:t>
            </a:r>
            <a:endParaRPr lang="en-NL" sz="2800">
              <a:solidFill>
                <a:srgbClr val="F0A944"/>
              </a:solidFill>
            </a:endParaRPr>
          </a:p>
        </p:txBody>
      </p:sp>
      <p:graphicFrame>
        <p:nvGraphicFramePr>
          <p:cNvPr id="9" name="Table 24">
            <a:extLst>
              <a:ext uri="{FF2B5EF4-FFF2-40B4-BE49-F238E27FC236}">
                <a16:creationId xmlns:a16="http://schemas.microsoft.com/office/drawing/2014/main" id="{EAFFCDAB-BCB9-597F-340E-E3EB03AF26BC}"/>
              </a:ext>
            </a:extLst>
          </p:cNvPr>
          <p:cNvGraphicFramePr>
            <a:graphicFrameLocks noGrp="1"/>
          </p:cNvGraphicFramePr>
          <p:nvPr>
            <p:extLst>
              <p:ext uri="{D42A27DB-BD31-4B8C-83A1-F6EECF244321}">
                <p14:modId xmlns:p14="http://schemas.microsoft.com/office/powerpoint/2010/main" val="2638614243"/>
              </p:ext>
            </p:extLst>
          </p:nvPr>
        </p:nvGraphicFramePr>
        <p:xfrm>
          <a:off x="776625" y="2970311"/>
          <a:ext cx="10638744" cy="3017520"/>
        </p:xfrm>
        <a:graphic>
          <a:graphicData uri="http://schemas.openxmlformats.org/drawingml/2006/table">
            <a:tbl>
              <a:tblPr firstRow="1" bandRow="1">
                <a:tableStyleId>{69CF1AB2-1976-4502-BF36-3FF5EA218861}</a:tableStyleId>
              </a:tblPr>
              <a:tblGrid>
                <a:gridCol w="1023880">
                  <a:extLst>
                    <a:ext uri="{9D8B030D-6E8A-4147-A177-3AD203B41FA5}">
                      <a16:colId xmlns:a16="http://schemas.microsoft.com/office/drawing/2014/main" val="2606460797"/>
                    </a:ext>
                  </a:extLst>
                </a:gridCol>
                <a:gridCol w="4204446">
                  <a:extLst>
                    <a:ext uri="{9D8B030D-6E8A-4147-A177-3AD203B41FA5}">
                      <a16:colId xmlns:a16="http://schemas.microsoft.com/office/drawing/2014/main" val="3106653730"/>
                    </a:ext>
                  </a:extLst>
                </a:gridCol>
                <a:gridCol w="1255385">
                  <a:extLst>
                    <a:ext uri="{9D8B030D-6E8A-4147-A177-3AD203B41FA5}">
                      <a16:colId xmlns:a16="http://schemas.microsoft.com/office/drawing/2014/main" val="2340081875"/>
                    </a:ext>
                  </a:extLst>
                </a:gridCol>
                <a:gridCol w="4155033">
                  <a:extLst>
                    <a:ext uri="{9D8B030D-6E8A-4147-A177-3AD203B41FA5}">
                      <a16:colId xmlns:a16="http://schemas.microsoft.com/office/drawing/2014/main" val="3799518325"/>
                    </a:ext>
                  </a:extLst>
                </a:gridCol>
              </a:tblGrid>
              <a:tr h="351976">
                <a:tc>
                  <a:txBody>
                    <a:bodyPr/>
                    <a:lstStyle/>
                    <a:p>
                      <a:r>
                        <a:rPr lang="en-NL" sz="1600" b="1" dirty="0">
                          <a:solidFill>
                            <a:srgbClr val="441C49"/>
                          </a:solidFill>
                        </a:rPr>
                        <a:t>January</a:t>
                      </a:r>
                    </a:p>
                  </a:txBody>
                  <a:tcPr/>
                </a:tc>
                <a:tc>
                  <a:txBody>
                    <a:bodyPr/>
                    <a:lstStyle/>
                    <a:p>
                      <a:pPr marL="171450" indent="-171450">
                        <a:buFont typeface="Arial"/>
                        <a:buChar char="•"/>
                      </a:pPr>
                      <a:r>
                        <a:rPr lang="en-GB" sz="1200" b="0" dirty="0"/>
                        <a:t>Data Analysis and Visualisation in Python for Researchers </a:t>
                      </a:r>
                    </a:p>
                    <a:p>
                      <a:pPr marL="171450" indent="-171450">
                        <a:buFont typeface="Arial"/>
                        <a:buChar char="•"/>
                      </a:pPr>
                      <a:r>
                        <a:rPr lang="en-GB" sz="1200" b="0" dirty="0"/>
                        <a:t>Machine learning in Python with scikit-learn</a:t>
                      </a:r>
                      <a:endParaRPr lang="en-NL" sz="1200" b="0" dirty="0"/>
                    </a:p>
                  </a:txBody>
                  <a:tcPr/>
                </a:tc>
                <a:tc>
                  <a:txBody>
                    <a:bodyPr/>
                    <a:lstStyle/>
                    <a:p>
                      <a:r>
                        <a:rPr lang="en-NL" sz="1600" b="1" dirty="0">
                          <a:solidFill>
                            <a:srgbClr val="441C49"/>
                          </a:solidFill>
                        </a:rPr>
                        <a:t>July</a:t>
                      </a:r>
                    </a:p>
                  </a:txBody>
                  <a:tcPr/>
                </a:tc>
                <a:tc>
                  <a:txBody>
                    <a:bodyPr/>
                    <a:lstStyle/>
                    <a:p>
                      <a:pPr marL="171450" indent="-171450">
                        <a:buFont typeface="Arial"/>
                        <a:buChar char="•"/>
                      </a:pPr>
                      <a:r>
                        <a:rPr lang="en-GB" sz="1200" b="0" dirty="0"/>
                        <a:t>Parallel Programming with Python</a:t>
                      </a:r>
                    </a:p>
                  </a:txBody>
                  <a:tcPr/>
                </a:tc>
                <a:extLst>
                  <a:ext uri="{0D108BD9-81ED-4DB2-BD59-A6C34878D82A}">
                    <a16:rowId xmlns:a16="http://schemas.microsoft.com/office/drawing/2014/main" val="2532362765"/>
                  </a:ext>
                </a:extLst>
              </a:tr>
              <a:tr h="370840">
                <a:tc>
                  <a:txBody>
                    <a:bodyPr/>
                    <a:lstStyle/>
                    <a:p>
                      <a:r>
                        <a:rPr lang="en-NL" sz="1600" b="1" dirty="0">
                          <a:solidFill>
                            <a:srgbClr val="441C49"/>
                          </a:solidFill>
                        </a:rPr>
                        <a:t>March</a:t>
                      </a:r>
                    </a:p>
                  </a:txBody>
                  <a:tcPr/>
                </a:tc>
                <a:tc>
                  <a:txBody>
                    <a:bodyPr/>
                    <a:lstStyle/>
                    <a:p>
                      <a:pPr marL="171450" indent="-171450">
                        <a:buFont typeface="Arial"/>
                        <a:buChar char="•"/>
                      </a:pPr>
                      <a:r>
                        <a:rPr lang="en-GB" sz="1200" b="0" dirty="0"/>
                        <a:t>Reproducible research with R packages</a:t>
                      </a:r>
                    </a:p>
                    <a:p>
                      <a:pPr marL="171450" indent="-171450">
                        <a:buFont typeface="Arial"/>
                        <a:buChar char="•"/>
                      </a:pPr>
                      <a:r>
                        <a:rPr lang="en-GB" sz="1200" b="0" dirty="0"/>
                        <a:t>Intermediate Research Software Development with Python</a:t>
                      </a:r>
                    </a:p>
                    <a:p>
                      <a:pPr marL="171450" indent="-171450">
                        <a:buFont typeface="Arial"/>
                        <a:buChar char="•"/>
                      </a:pPr>
                      <a:r>
                        <a:rPr lang="en-GB" sz="1200" b="0" dirty="0"/>
                        <a:t>Astronomical Data Science with Python</a:t>
                      </a:r>
                      <a:endParaRPr lang="en-NL" sz="1200" b="0" dirty="0"/>
                    </a:p>
                  </a:txBody>
                  <a:tcPr/>
                </a:tc>
                <a:tc>
                  <a:txBody>
                    <a:bodyPr/>
                    <a:lstStyle/>
                    <a:p>
                      <a:r>
                        <a:rPr lang="en-NL" sz="1600" b="1" dirty="0">
                          <a:solidFill>
                            <a:srgbClr val="441C49"/>
                          </a:solidFill>
                        </a:rPr>
                        <a:t>August</a:t>
                      </a:r>
                    </a:p>
                  </a:txBody>
                  <a:tcPr/>
                </a:tc>
                <a:tc>
                  <a:txBody>
                    <a:bodyPr/>
                    <a:lstStyle/>
                    <a:p>
                      <a:pPr marL="171450" indent="-171450">
                        <a:buFont typeface="Arial"/>
                        <a:buChar char="•"/>
                      </a:pPr>
                      <a:r>
                        <a:rPr lang="en-GB" sz="1200" b="0" dirty="0"/>
                        <a:t>Introduction to Deep Learning</a:t>
                      </a:r>
                      <a:endParaRPr lang="en-NL" sz="1200" b="0" dirty="0"/>
                    </a:p>
                  </a:txBody>
                  <a:tcPr/>
                </a:tc>
                <a:extLst>
                  <a:ext uri="{0D108BD9-81ED-4DB2-BD59-A6C34878D82A}">
                    <a16:rowId xmlns:a16="http://schemas.microsoft.com/office/drawing/2014/main" val="253000246"/>
                  </a:ext>
                </a:extLst>
              </a:tr>
              <a:tr h="370840">
                <a:tc>
                  <a:txBody>
                    <a:bodyPr/>
                    <a:lstStyle/>
                    <a:p>
                      <a:r>
                        <a:rPr lang="en-NL" sz="1600" b="1" dirty="0">
                          <a:solidFill>
                            <a:srgbClr val="441C49"/>
                          </a:solidFill>
                        </a:rPr>
                        <a:t>April</a:t>
                      </a:r>
                    </a:p>
                  </a:txBody>
                  <a:tcPr/>
                </a:tc>
                <a:tc>
                  <a:txBody>
                    <a:bodyPr/>
                    <a:lstStyle/>
                    <a:p>
                      <a:pPr marL="171450" indent="-171450">
                        <a:buFont typeface="Arial"/>
                        <a:buChar char="•"/>
                      </a:pPr>
                      <a:r>
                        <a:rPr lang="en-GB" sz="1200" b="0" dirty="0"/>
                        <a:t>Parallel Programming with Python</a:t>
                      </a:r>
                    </a:p>
                    <a:p>
                      <a:pPr marL="171450" indent="-171450">
                        <a:buFont typeface="Arial"/>
                        <a:buChar char="•"/>
                      </a:pPr>
                      <a:r>
                        <a:rPr lang="en-GB" sz="1200" b="0" dirty="0"/>
                        <a:t>GPU programming</a:t>
                      </a:r>
                      <a:endParaRPr lang="en-NL" sz="1200" b="0" dirty="0"/>
                    </a:p>
                  </a:txBody>
                  <a:tcPr/>
                </a:tc>
                <a:tc>
                  <a:txBody>
                    <a:bodyPr/>
                    <a:lstStyle/>
                    <a:p>
                      <a:r>
                        <a:rPr lang="en-NL" sz="1600" b="1" dirty="0">
                          <a:solidFill>
                            <a:srgbClr val="441C49"/>
                          </a:solidFill>
                        </a:rPr>
                        <a:t>September</a:t>
                      </a:r>
                    </a:p>
                  </a:txBody>
                  <a:tcPr/>
                </a:tc>
                <a:tc>
                  <a:txBody>
                    <a:bodyPr/>
                    <a:lstStyle/>
                    <a:p>
                      <a:pPr marL="171450" indent="-171450">
                        <a:buFont typeface="Arial"/>
                        <a:buChar char="•"/>
                      </a:pPr>
                      <a:r>
                        <a:rPr lang="en-GB" sz="1200" b="0" dirty="0"/>
                        <a:t>Reproducible research with R packages</a:t>
                      </a:r>
                    </a:p>
                    <a:p>
                      <a:pPr marL="171450" indent="-171450">
                        <a:buFont typeface="Arial"/>
                        <a:buChar char="•"/>
                      </a:pPr>
                      <a:endParaRPr lang="en-GB" sz="1200" b="0" dirty="0"/>
                    </a:p>
                  </a:txBody>
                  <a:tcPr/>
                </a:tc>
                <a:extLst>
                  <a:ext uri="{0D108BD9-81ED-4DB2-BD59-A6C34878D82A}">
                    <a16:rowId xmlns:a16="http://schemas.microsoft.com/office/drawing/2014/main" val="166389647"/>
                  </a:ext>
                </a:extLst>
              </a:tr>
              <a:tr h="370840">
                <a:tc>
                  <a:txBody>
                    <a:bodyPr/>
                    <a:lstStyle/>
                    <a:p>
                      <a:r>
                        <a:rPr lang="en-NL" sz="1600" b="1" dirty="0">
                          <a:solidFill>
                            <a:srgbClr val="441C49"/>
                          </a:solidFill>
                        </a:rPr>
                        <a:t>May</a:t>
                      </a:r>
                    </a:p>
                  </a:txBody>
                  <a:tcPr/>
                </a:tc>
                <a:tc>
                  <a:txBody>
                    <a:bodyPr/>
                    <a:lstStyle/>
                    <a:p>
                      <a:pPr marL="171450" indent="-171450">
                        <a:buFont typeface="Arial"/>
                        <a:buChar char="•"/>
                      </a:pPr>
                      <a:r>
                        <a:rPr lang="en-GB" sz="1200" b="0" dirty="0"/>
                        <a:t>Introduction to Geospatial Raster and Vector Data with Python </a:t>
                      </a:r>
                      <a:endParaRPr lang="en-GB" sz="1200" b="0"/>
                    </a:p>
                    <a:p>
                      <a:pPr marL="171450" indent="-171450">
                        <a:buFont typeface="Arial"/>
                        <a:buChar char="•"/>
                      </a:pPr>
                      <a:r>
                        <a:rPr lang="en-GB" sz="1200" b="0" dirty="0"/>
                        <a:t>Introduction to Deep Learning</a:t>
                      </a:r>
                      <a:endParaRPr lang="en-NL" sz="1200" b="0" dirty="0"/>
                    </a:p>
                  </a:txBody>
                  <a:tcPr/>
                </a:tc>
                <a:tc>
                  <a:txBody>
                    <a:bodyPr/>
                    <a:lstStyle/>
                    <a:p>
                      <a:r>
                        <a:rPr lang="en-NL" sz="1600" b="1" dirty="0">
                          <a:solidFill>
                            <a:srgbClr val="441C49"/>
                          </a:solidFill>
                        </a:rPr>
                        <a:t>October</a:t>
                      </a:r>
                    </a:p>
                  </a:txBody>
                  <a:tcPr/>
                </a:tc>
                <a:tc>
                  <a:txBody>
                    <a:bodyPr/>
                    <a:lstStyle/>
                    <a:p>
                      <a:pPr marL="171450" lvl="0" indent="-171450">
                        <a:buFont typeface="Arial"/>
                        <a:buChar char="•"/>
                      </a:pPr>
                      <a:r>
                        <a:rPr lang="en-GB" sz="1200" b="0" i="0" u="none" strike="noStrike" noProof="0" dirty="0">
                          <a:solidFill>
                            <a:srgbClr val="000000"/>
                          </a:solidFill>
                          <a:latin typeface="Assistant"/>
                        </a:rPr>
                        <a:t>Good Practices in Research Software Development (</a:t>
                      </a:r>
                      <a:r>
                        <a:rPr lang="en-GB" sz="1200" b="0" i="0" u="none" strike="noStrike" noProof="0" dirty="0" err="1">
                          <a:solidFill>
                            <a:srgbClr val="000000"/>
                          </a:solidFill>
                          <a:latin typeface="Assistant"/>
                        </a:rPr>
                        <a:t>CodeRefinery</a:t>
                      </a:r>
                      <a:endParaRPr lang="en-US" dirty="0" err="1"/>
                    </a:p>
                    <a:p>
                      <a:pPr marL="171450" lvl="0" indent="-171450">
                        <a:buFont typeface="Arial"/>
                        <a:buChar char="•"/>
                      </a:pPr>
                      <a:r>
                        <a:rPr lang="en-GB" sz="1200" b="0" dirty="0"/>
                        <a:t>Introduction to Geospatial Raster and Vector Data with Python </a:t>
                      </a:r>
                    </a:p>
                  </a:txBody>
                  <a:tcPr/>
                </a:tc>
                <a:extLst>
                  <a:ext uri="{0D108BD9-81ED-4DB2-BD59-A6C34878D82A}">
                    <a16:rowId xmlns:a16="http://schemas.microsoft.com/office/drawing/2014/main" val="2740299584"/>
                  </a:ext>
                </a:extLst>
              </a:tr>
              <a:tr h="370840">
                <a:tc>
                  <a:txBody>
                    <a:bodyPr/>
                    <a:lstStyle/>
                    <a:p>
                      <a:r>
                        <a:rPr lang="en-NL" sz="1600" b="1" dirty="0">
                          <a:solidFill>
                            <a:srgbClr val="441C49"/>
                          </a:solidFill>
                        </a:rPr>
                        <a:t>June</a:t>
                      </a:r>
                    </a:p>
                  </a:txBody>
                  <a:tcPr/>
                </a:tc>
                <a:tc>
                  <a:txBody>
                    <a:bodyPr/>
                    <a:lstStyle/>
                    <a:p>
                      <a:pPr marL="171450" indent="-171450">
                        <a:buFont typeface="Arial"/>
                        <a:buChar char="•"/>
                      </a:pPr>
                      <a:r>
                        <a:rPr lang="en-GB" sz="1200" b="0" dirty="0"/>
                        <a:t>Image Processing with Python</a:t>
                      </a:r>
                    </a:p>
                    <a:p>
                      <a:pPr marL="171450" indent="-171450">
                        <a:buFont typeface="Arial"/>
                        <a:buChar char="•"/>
                      </a:pPr>
                      <a:r>
                        <a:rPr lang="en-GB" sz="1200" b="0" dirty="0"/>
                        <a:t>Good Practices in Research Software Development (</a:t>
                      </a:r>
                      <a:r>
                        <a:rPr lang="en-GB" sz="1200" b="0" err="1"/>
                        <a:t>CodeRefinery</a:t>
                      </a:r>
                      <a:r>
                        <a:rPr lang="en-GB" sz="1200" b="0" dirty="0"/>
                        <a:t>)</a:t>
                      </a:r>
                    </a:p>
                  </a:txBody>
                  <a:tcPr/>
                </a:tc>
                <a:tc>
                  <a:txBody>
                    <a:bodyPr/>
                    <a:lstStyle/>
                    <a:p>
                      <a:r>
                        <a:rPr lang="en-NL" sz="1600" b="1" dirty="0">
                          <a:solidFill>
                            <a:srgbClr val="441C49"/>
                          </a:solidFill>
                        </a:rPr>
                        <a:t>November</a:t>
                      </a:r>
                    </a:p>
                  </a:txBody>
                  <a:tcPr/>
                </a:tc>
                <a:tc>
                  <a:txBody>
                    <a:bodyPr/>
                    <a:lstStyle/>
                    <a:p>
                      <a:pPr marL="171450" lvl="0" indent="-171450">
                        <a:buFont typeface="Arial"/>
                        <a:buChar char="•"/>
                      </a:pPr>
                      <a:r>
                        <a:rPr lang="en-GB" sz="1200" b="0" i="0" u="none" strike="noStrike" noProof="0" dirty="0">
                          <a:solidFill>
                            <a:srgbClr val="000000"/>
                          </a:solidFill>
                          <a:latin typeface="Assistant"/>
                        </a:rPr>
                        <a:t>GPU programming</a:t>
                      </a:r>
                      <a:endParaRPr lang="en-US" sz="1200" b="0" dirty="0"/>
                    </a:p>
                    <a:p>
                      <a:pPr marL="171450" lvl="0" indent="-171450">
                        <a:buFont typeface="Arial"/>
                        <a:buChar char="•"/>
                      </a:pPr>
                      <a:r>
                        <a:rPr lang="en-GB" sz="1200" b="0" i="0" u="none" strike="noStrike" noProof="0" dirty="0">
                          <a:solidFill>
                            <a:srgbClr val="000000"/>
                          </a:solidFill>
                          <a:latin typeface="Assistant"/>
                        </a:rPr>
                        <a:t>Machine learning in python with scikit-learn</a:t>
                      </a:r>
                    </a:p>
                    <a:p>
                      <a:pPr marL="171450" lvl="0" indent="-171450">
                        <a:buFont typeface="Arial"/>
                        <a:buChar char="•"/>
                      </a:pPr>
                      <a:r>
                        <a:rPr lang="en-GB" sz="1200" b="0" i="0" u="none" strike="noStrike" noProof="0" dirty="0"/>
                        <a:t>Intermediate Research Software Development with Python</a:t>
                      </a:r>
                      <a:endParaRPr lang="en-GB" sz="1200" b="0" i="0" u="none" strike="noStrike" noProof="0" dirty="0">
                        <a:solidFill>
                          <a:srgbClr val="000000"/>
                        </a:solidFill>
                        <a:latin typeface="Assistant"/>
                      </a:endParaRPr>
                    </a:p>
                  </a:txBody>
                  <a:tcPr/>
                </a:tc>
                <a:extLst>
                  <a:ext uri="{0D108BD9-81ED-4DB2-BD59-A6C34878D82A}">
                    <a16:rowId xmlns:a16="http://schemas.microsoft.com/office/drawing/2014/main" val="1050643200"/>
                  </a:ext>
                </a:extLst>
              </a:tr>
            </a:tbl>
          </a:graphicData>
        </a:graphic>
      </p:graphicFrame>
      <p:sp>
        <p:nvSpPr>
          <p:cNvPr id="11" name="TextBox 10">
            <a:extLst>
              <a:ext uri="{FF2B5EF4-FFF2-40B4-BE49-F238E27FC236}">
                <a16:creationId xmlns:a16="http://schemas.microsoft.com/office/drawing/2014/main" id="{47BE5A50-AFE8-27C7-D059-74663BC5AC2F}"/>
              </a:ext>
            </a:extLst>
          </p:cNvPr>
          <p:cNvSpPr txBox="1"/>
          <p:nvPr/>
        </p:nvSpPr>
        <p:spPr>
          <a:xfrm>
            <a:off x="503659" y="373854"/>
            <a:ext cx="6156385" cy="584775"/>
          </a:xfrm>
          <a:prstGeom prst="rect">
            <a:avLst/>
          </a:prstGeom>
          <a:noFill/>
        </p:spPr>
        <p:txBody>
          <a:bodyPr wrap="square">
            <a:spAutoFit/>
          </a:bodyPr>
          <a:lstStyle/>
          <a:p>
            <a:r>
              <a:rPr lang="en-GB" sz="3200" b="1" i="0" u="none" strike="noStrike">
                <a:solidFill>
                  <a:srgbClr val="F0A944"/>
                </a:solidFill>
                <a:effectLst/>
                <a:latin typeface="Nunito" pitchFamily="2" charset="77"/>
              </a:rPr>
              <a:t>Digital Skills Programme</a:t>
            </a:r>
            <a:r>
              <a:rPr lang="en-GB" sz="3200" b="0" i="0" u="none" strike="noStrike">
                <a:solidFill>
                  <a:srgbClr val="F0A944"/>
                </a:solidFill>
                <a:effectLst/>
                <a:latin typeface="Nunito" pitchFamily="2" charset="77"/>
              </a:rPr>
              <a:t>​</a:t>
            </a:r>
            <a:r>
              <a:rPr lang="en-GB" sz="3200" b="0" i="0">
                <a:solidFill>
                  <a:srgbClr val="F0A944"/>
                </a:solidFill>
                <a:effectLst/>
                <a:latin typeface="Nunito" pitchFamily="2" charset="77"/>
              </a:rPr>
              <a:t>​</a:t>
            </a:r>
            <a:endParaRPr lang="en-NL" sz="3200">
              <a:solidFill>
                <a:srgbClr val="F0A944"/>
              </a:solidFill>
            </a:endParaRPr>
          </a:p>
        </p:txBody>
      </p:sp>
    </p:spTree>
    <p:extLst>
      <p:ext uri="{BB962C8B-B14F-4D97-AF65-F5344CB8AC3E}">
        <p14:creationId xmlns:p14="http://schemas.microsoft.com/office/powerpoint/2010/main" val="275190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4379EEA-C4F5-2B49-82B3-283E94CD399D}"/>
              </a:ext>
            </a:extLst>
          </p:cNvPr>
          <p:cNvSpPr>
            <a:spLocks noGrp="1"/>
          </p:cNvSpPr>
          <p:nvPr>
            <p:ph type="body" sz="quarter" idx="13"/>
          </p:nvPr>
        </p:nvSpPr>
        <p:spPr>
          <a:xfrm>
            <a:off x="4614311" y="1354207"/>
            <a:ext cx="5938837" cy="3602038"/>
          </a:xfrm>
        </p:spPr>
        <p:txBody>
          <a:bodyPr/>
          <a:lstStyle/>
          <a:p>
            <a:r>
              <a:rPr lang="en-GB" sz="2000" b="0" dirty="0">
                <a:solidFill>
                  <a:srgbClr val="000000"/>
                </a:solidFill>
                <a:effectLst/>
                <a:latin typeface="Assistant" pitchFamily="2" charset="-79"/>
                <a:cs typeface="Assistant" pitchFamily="2" charset="-79"/>
              </a:rPr>
              <a:t>See upcoming workshops: </a:t>
            </a:r>
            <a:br>
              <a:rPr lang="en-GB" sz="2000" b="0" dirty="0">
                <a:solidFill>
                  <a:srgbClr val="000000"/>
                </a:solidFill>
                <a:effectLst/>
                <a:latin typeface="Assistant" pitchFamily="2" charset="-79"/>
                <a:cs typeface="Assistant" pitchFamily="2" charset="-79"/>
              </a:rPr>
            </a:br>
            <a:r>
              <a:rPr lang="en-GB" sz="2000" b="0" dirty="0">
                <a:solidFill>
                  <a:srgbClr val="00ADDC"/>
                </a:solidFill>
                <a:effectLst/>
                <a:latin typeface="Assistant" pitchFamily="2" charset="-79"/>
                <a:cs typeface="Assistant" pitchFamily="2" charset="-79"/>
                <a:hlinkClick r:id="rId2">
                  <a:extLst>
                    <a:ext uri="{A12FA001-AC4F-418D-AE19-62706E023703}">
                      <ahyp:hlinkClr xmlns:ahyp="http://schemas.microsoft.com/office/drawing/2018/hyperlinkcolor" val="tx"/>
                    </a:ext>
                  </a:extLst>
                </a:hlinkClick>
              </a:rPr>
              <a:t>esciencecenter.nl/events/?f=</a:t>
            </a:r>
            <a:r>
              <a:rPr lang="en-GB" sz="2000" b="0" dirty="0">
                <a:solidFill>
                  <a:schemeClr val="accent1"/>
                </a:solidFill>
                <a:effectLst/>
                <a:latin typeface="Assistant" pitchFamily="2" charset="-79"/>
                <a:cs typeface="Assistant" pitchFamily="2" charset="-79"/>
                <a:hlinkClick r:id="rId2">
                  <a:extLst>
                    <a:ext uri="{A12FA001-AC4F-418D-AE19-62706E023703}">
                      <ahyp:hlinkClr xmlns:ahyp="http://schemas.microsoft.com/office/drawing/2018/hyperlinkcolor" val="tx"/>
                    </a:ext>
                  </a:extLst>
                </a:hlinkClick>
              </a:rPr>
              <a:t>workshopsnl/events/?</a:t>
            </a:r>
            <a:endParaRPr lang="en-NL" sz="2000" dirty="0">
              <a:solidFill>
                <a:schemeClr val="accent1"/>
              </a:solidFill>
            </a:endParaRPr>
          </a:p>
          <a:p>
            <a:endParaRPr lang="en-NL" sz="2000" dirty="0"/>
          </a:p>
          <a:p>
            <a:r>
              <a:rPr lang="en-GB" sz="2000" b="0" dirty="0">
                <a:effectLst/>
                <a:latin typeface="Assistant" pitchFamily="2" charset="-79"/>
                <a:cs typeface="Assistant" pitchFamily="2" charset="-79"/>
              </a:rPr>
              <a:t>To be notified about coming up workshops, subscribe to the Newsletter: </a:t>
            </a:r>
            <a:r>
              <a:rPr lang="en-GB" sz="2000" b="0" dirty="0">
                <a:solidFill>
                  <a:srgbClr val="00ADDC"/>
                </a:solidFill>
                <a:effectLst/>
                <a:latin typeface="Assistant" pitchFamily="2" charset="-79"/>
                <a:cs typeface="Assistant" pitchFamily="2" charset="-79"/>
                <a:hlinkClick r:id="rId3">
                  <a:extLst>
                    <a:ext uri="{A12FA001-AC4F-418D-AE19-62706E023703}">
                      <ahyp:hlinkClr xmlns:ahyp="http://schemas.microsoft.com/office/drawing/2018/hyperlinkcolor" val="tx"/>
                    </a:ext>
                  </a:extLst>
                </a:hlinkClick>
              </a:rPr>
              <a:t>eepurl.com/dtjzwP</a:t>
            </a:r>
            <a:endParaRPr lang="en-NL" sz="2000" dirty="0"/>
          </a:p>
        </p:txBody>
      </p:sp>
    </p:spTree>
    <p:extLst>
      <p:ext uri="{BB962C8B-B14F-4D97-AF65-F5344CB8AC3E}">
        <p14:creationId xmlns:p14="http://schemas.microsoft.com/office/powerpoint/2010/main" val="1912283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15" name="Tijdelijke aanduiding voor tekst 3">
            <a:extLst>
              <a:ext uri="{FF2B5EF4-FFF2-40B4-BE49-F238E27FC236}">
                <a16:creationId xmlns:a16="http://schemas.microsoft.com/office/drawing/2014/main" id="{AA8B73B0-0FBB-D0D7-B90C-C38EA025AFE9}"/>
              </a:ext>
            </a:extLst>
          </p:cNvPr>
          <p:cNvSpPr>
            <a:spLocks noGrp="1"/>
          </p:cNvSpPr>
          <p:nvPr>
            <p:ph type="body" sz="quarter" idx="13"/>
          </p:nvPr>
        </p:nvSpPr>
        <p:spPr>
          <a:xfrm>
            <a:off x="7425548" y="1855612"/>
            <a:ext cx="3491987" cy="2973771"/>
          </a:xfrm>
        </p:spPr>
        <p:txBody>
          <a:bodyPr/>
          <a:lstStyle/>
          <a:p>
            <a:endParaRPr lang="nl-NL"/>
          </a:p>
        </p:txBody>
      </p:sp>
      <p:pic>
        <p:nvPicPr>
          <p:cNvPr id="3" name="Picture 2" descr="A group of people working on laptops&#10;&#10;Description automatically generated with medium confidence">
            <a:extLst>
              <a:ext uri="{FF2B5EF4-FFF2-40B4-BE49-F238E27FC236}">
                <a16:creationId xmlns:a16="http://schemas.microsoft.com/office/drawing/2014/main" id="{4FB2321C-02FA-2361-D3FB-4ED9EA3D2E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07912" y="-19878"/>
            <a:ext cx="5726452" cy="3768628"/>
          </a:xfrm>
          <a:prstGeom prst="rect">
            <a:avLst/>
          </a:prstGeom>
        </p:spPr>
      </p:pic>
      <p:pic>
        <p:nvPicPr>
          <p:cNvPr id="4" name="Picture 3" descr="A group of people sitting at a table with laptops&#10;&#10;Description automatically generated with medium confidence">
            <a:extLst>
              <a:ext uri="{FF2B5EF4-FFF2-40B4-BE49-F238E27FC236}">
                <a16:creationId xmlns:a16="http://schemas.microsoft.com/office/drawing/2014/main" id="{BB0A109D-19C3-6A5A-DB5C-4D848BA1C3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7912" y="3055068"/>
            <a:ext cx="5726451" cy="3805971"/>
          </a:xfrm>
          <a:prstGeom prst="rect">
            <a:avLst/>
          </a:prstGeom>
        </p:spPr>
      </p:pic>
      <p:sp>
        <p:nvSpPr>
          <p:cNvPr id="8" name="Title 1">
            <a:extLst>
              <a:ext uri="{FF2B5EF4-FFF2-40B4-BE49-F238E27FC236}">
                <a16:creationId xmlns:a16="http://schemas.microsoft.com/office/drawing/2014/main" id="{88FF6134-568E-F24A-4624-9E033969A37E}"/>
              </a:ext>
            </a:extLst>
          </p:cNvPr>
          <p:cNvSpPr>
            <a:spLocks noGrp="1"/>
          </p:cNvSpPr>
          <p:nvPr>
            <p:ph type="title"/>
          </p:nvPr>
        </p:nvSpPr>
        <p:spPr>
          <a:xfrm>
            <a:off x="138012" y="2017009"/>
            <a:ext cx="5781844" cy="4212408"/>
          </a:xfrm>
        </p:spPr>
        <p:txBody>
          <a:bodyPr>
            <a:normAutofit/>
          </a:bodyPr>
          <a:lstStyle/>
          <a:p>
            <a:pPr>
              <a:lnSpc>
                <a:spcPct val="100000"/>
              </a:lnSpc>
            </a:pPr>
            <a:r>
              <a:rPr lang="en-GB" sz="2000" b="0" dirty="0">
                <a:effectLst/>
                <a:latin typeface="Assistant" pitchFamily="2" charset="-79"/>
                <a:cs typeface="Assistant" pitchFamily="2" charset="-79"/>
              </a:rPr>
              <a:t>Our Digital Skills Workshops are </a:t>
            </a:r>
            <a:r>
              <a:rPr lang="en-GB" sz="2000" dirty="0">
                <a:solidFill>
                  <a:srgbClr val="F0A944"/>
                </a:solidFill>
                <a:effectLst/>
                <a:latin typeface="Assistant" pitchFamily="2" charset="-79"/>
                <a:cs typeface="Assistant" pitchFamily="2" charset="-79"/>
              </a:rPr>
              <a:t>free and open to researchers in the Netherlands</a:t>
            </a:r>
            <a:r>
              <a:rPr lang="en-GB" sz="2000" b="0" dirty="0">
                <a:effectLst/>
                <a:latin typeface="Assistant" pitchFamily="2" charset="-79"/>
                <a:cs typeface="Assistant" pitchFamily="2" charset="-79"/>
              </a:rPr>
              <a:t>.</a:t>
            </a:r>
            <a:br>
              <a:rPr lang="en-GB" sz="2000" b="0" dirty="0">
                <a:effectLst/>
                <a:latin typeface="Assistant" pitchFamily="2" charset="-79"/>
                <a:cs typeface="Assistant" pitchFamily="2" charset="-79"/>
              </a:rPr>
            </a:br>
            <a:br>
              <a:rPr lang="en-GB" sz="2000" b="0" dirty="0">
                <a:effectLst/>
                <a:latin typeface="Assistant" pitchFamily="2" charset="-79"/>
                <a:cs typeface="Assistant" pitchFamily="2" charset="-79"/>
              </a:rPr>
            </a:br>
            <a:r>
              <a:rPr lang="en-GB" sz="2000" b="0" dirty="0">
                <a:effectLst/>
                <a:latin typeface="Assistant" pitchFamily="2" charset="-79"/>
                <a:cs typeface="Assistant" pitchFamily="2" charset="-79"/>
              </a:rPr>
              <a:t>We also </a:t>
            </a:r>
            <a:r>
              <a:rPr lang="en-GB" sz="2000" b="0" dirty="0">
                <a:latin typeface="Assistant" pitchFamily="2" charset="-79"/>
                <a:cs typeface="Assistant" pitchFamily="2" charset="-79"/>
              </a:rPr>
              <a:t>offer paid options of </a:t>
            </a:r>
            <a:r>
              <a:rPr lang="en-GB" sz="2000" b="0" dirty="0">
                <a:effectLst/>
                <a:latin typeface="Assistant" pitchFamily="2" charset="-79"/>
                <a:cs typeface="Assistant" pitchFamily="2" charset="-79"/>
              </a:rPr>
              <a:t>custom workshops dedicated to your organisation. To learn more, contact:</a:t>
            </a:r>
            <a:br>
              <a:rPr lang="en-GB" sz="2000" b="0" dirty="0">
                <a:effectLst/>
                <a:latin typeface="Assistant" pitchFamily="2" charset="-79"/>
                <a:cs typeface="Assistant" pitchFamily="2" charset="-79"/>
              </a:rPr>
            </a:br>
            <a:r>
              <a:rPr lang="en-GB" sz="2000" b="0" dirty="0">
                <a:effectLst/>
                <a:latin typeface="Assistant" pitchFamily="2" charset="-79"/>
                <a:cs typeface="Assistant" pitchFamily="2" charset="-79"/>
              </a:rPr>
              <a:t>	</a:t>
            </a:r>
            <a:r>
              <a:rPr lang="en-GB" sz="2000" b="0" dirty="0" err="1">
                <a:solidFill>
                  <a:srgbClr val="00ADDC"/>
                </a:solidFill>
                <a:effectLst/>
                <a:latin typeface="Assistant" pitchFamily="2" charset="-79"/>
                <a:cs typeface="Assistant" pitchFamily="2" charset="-79"/>
              </a:rPr>
              <a:t>training@esciencecenter.nl</a:t>
            </a:r>
            <a:br>
              <a:rPr lang="en-GB" sz="2000" b="0" dirty="0">
                <a:effectLst/>
                <a:latin typeface="Assistant" pitchFamily="2" charset="-79"/>
                <a:cs typeface="Assistant" pitchFamily="2" charset="-79"/>
              </a:rPr>
            </a:br>
            <a:br>
              <a:rPr lang="en-GB" sz="2000" b="0" dirty="0">
                <a:effectLst/>
                <a:latin typeface="Assistant" pitchFamily="2" charset="-79"/>
                <a:cs typeface="Assistant" pitchFamily="2" charset="-79"/>
              </a:rPr>
            </a:br>
            <a:endParaRPr lang="en-GB" sz="2000" b="0" dirty="0">
              <a:solidFill>
                <a:srgbClr val="00ADDC"/>
              </a:solidFill>
              <a:latin typeface="Assistant" pitchFamily="2" charset="-79"/>
              <a:cs typeface="Assistant" pitchFamily="2" charset="-79"/>
            </a:endParaRPr>
          </a:p>
        </p:txBody>
      </p:sp>
      <p:sp>
        <p:nvSpPr>
          <p:cNvPr id="10" name="TextBox 9">
            <a:extLst>
              <a:ext uri="{FF2B5EF4-FFF2-40B4-BE49-F238E27FC236}">
                <a16:creationId xmlns:a16="http://schemas.microsoft.com/office/drawing/2014/main" id="{EC847DD0-B853-61CE-DBC2-44F2A7AE89DC}"/>
              </a:ext>
            </a:extLst>
          </p:cNvPr>
          <p:cNvSpPr txBox="1"/>
          <p:nvPr/>
        </p:nvSpPr>
        <p:spPr>
          <a:xfrm>
            <a:off x="183473" y="958623"/>
            <a:ext cx="6156385" cy="1569660"/>
          </a:xfrm>
          <a:prstGeom prst="rect">
            <a:avLst/>
          </a:prstGeom>
          <a:noFill/>
        </p:spPr>
        <p:txBody>
          <a:bodyPr wrap="square">
            <a:spAutoFit/>
          </a:bodyPr>
          <a:lstStyle/>
          <a:p>
            <a:r>
              <a:rPr lang="en-GB" sz="3200" b="1" i="0" u="none" strike="noStrike" dirty="0">
                <a:solidFill>
                  <a:srgbClr val="F0A944"/>
                </a:solidFill>
                <a:effectLst/>
                <a:latin typeface="Nunito" pitchFamily="2" charset="77"/>
              </a:rPr>
              <a:t>Do you want us to come and teach a custom workshop at your organisation?</a:t>
            </a:r>
            <a:endParaRPr lang="en-NL" sz="3200" dirty="0">
              <a:solidFill>
                <a:srgbClr val="F0A944"/>
              </a:solidFill>
            </a:endParaRPr>
          </a:p>
        </p:txBody>
      </p:sp>
    </p:spTree>
    <p:extLst>
      <p:ext uri="{BB962C8B-B14F-4D97-AF65-F5344CB8AC3E}">
        <p14:creationId xmlns:p14="http://schemas.microsoft.com/office/powerpoint/2010/main" val="2111668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3498-8E31-5442-92DB-C15CD7FA948D}"/>
              </a:ext>
            </a:extLst>
          </p:cNvPr>
          <p:cNvSpPr>
            <a:spLocks noGrp="1"/>
          </p:cNvSpPr>
          <p:nvPr>
            <p:ph type="title" idx="4294967295"/>
          </p:nvPr>
        </p:nvSpPr>
        <p:spPr>
          <a:xfrm>
            <a:off x="4393096" y="531605"/>
            <a:ext cx="6311347" cy="1181307"/>
          </a:xfrm>
        </p:spPr>
        <p:txBody>
          <a:bodyPr/>
          <a:lstStyle/>
          <a:p>
            <a:r>
              <a:rPr lang="en-NL" dirty="0"/>
              <a:t>Do you want to teach with our materials?</a:t>
            </a:r>
          </a:p>
        </p:txBody>
      </p:sp>
      <p:sp>
        <p:nvSpPr>
          <p:cNvPr id="3" name="Content Placeholder 2">
            <a:extLst>
              <a:ext uri="{FF2B5EF4-FFF2-40B4-BE49-F238E27FC236}">
                <a16:creationId xmlns:a16="http://schemas.microsoft.com/office/drawing/2014/main" id="{62E503A0-96AA-3A44-8EFC-BE231B19DEEC}"/>
              </a:ext>
            </a:extLst>
          </p:cNvPr>
          <p:cNvSpPr>
            <a:spLocks noGrp="1"/>
          </p:cNvSpPr>
          <p:nvPr>
            <p:ph type="body" sz="quarter" idx="4294967295"/>
          </p:nvPr>
        </p:nvSpPr>
        <p:spPr>
          <a:xfrm>
            <a:off x="4180717" y="2364891"/>
            <a:ext cx="6205674" cy="2445647"/>
          </a:xfrm>
        </p:spPr>
        <p:txBody>
          <a:bodyPr/>
          <a:lstStyle/>
          <a:p>
            <a:r>
              <a:rPr lang="en-NL" dirty="0"/>
              <a:t>All material that we use is open-source available</a:t>
            </a:r>
          </a:p>
          <a:p>
            <a:r>
              <a:rPr lang="en-NL" dirty="0"/>
              <a:t>We can help you setup workshops, contact </a:t>
            </a:r>
            <a:r>
              <a:rPr lang="en-NL" dirty="0">
                <a:solidFill>
                  <a:schemeClr val="accent1"/>
                </a:solidFill>
                <a:hlinkClick r:id="rId2">
                  <a:extLst>
                    <a:ext uri="{A12FA001-AC4F-418D-AE19-62706E023703}">
                      <ahyp:hlinkClr xmlns:ahyp="http://schemas.microsoft.com/office/drawing/2018/hyperlinkcolor" val="tx"/>
                    </a:ext>
                  </a:extLst>
                </a:hlinkClick>
              </a:rPr>
              <a:t>training@esciencecenter.nl</a:t>
            </a:r>
            <a:endParaRPr lang="en-NL" dirty="0">
              <a:solidFill>
                <a:schemeClr val="accent1"/>
              </a:solidFill>
            </a:endParaRPr>
          </a:p>
          <a:p>
            <a:pPr marL="0" indent="0">
              <a:buNone/>
            </a:pPr>
            <a:endParaRPr lang="en-NL" dirty="0"/>
          </a:p>
        </p:txBody>
      </p:sp>
    </p:spTree>
    <p:extLst>
      <p:ext uri="{BB962C8B-B14F-4D97-AF65-F5344CB8AC3E}">
        <p14:creationId xmlns:p14="http://schemas.microsoft.com/office/powerpoint/2010/main" val="1761737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1827"/>
        </a:solidFill>
        <a:effectLst/>
      </p:bgPr>
    </p:bg>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DEB11F28-5C6E-B7A3-6270-5293B7C9E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2061" y="1108631"/>
            <a:ext cx="4621949" cy="4640737"/>
          </a:xfrm>
          <a:prstGeom prst="rect">
            <a:avLst/>
          </a:prstGeom>
        </p:spPr>
      </p:pic>
      <p:sp>
        <p:nvSpPr>
          <p:cNvPr id="6" name="TextBox 5">
            <a:extLst>
              <a:ext uri="{FF2B5EF4-FFF2-40B4-BE49-F238E27FC236}">
                <a16:creationId xmlns:a16="http://schemas.microsoft.com/office/drawing/2014/main" id="{016379BE-E51C-211C-8ADA-7A4CE4DB098E}"/>
              </a:ext>
            </a:extLst>
          </p:cNvPr>
          <p:cNvSpPr txBox="1"/>
          <p:nvPr/>
        </p:nvSpPr>
        <p:spPr>
          <a:xfrm>
            <a:off x="1489794" y="4194433"/>
            <a:ext cx="3731204" cy="1200329"/>
          </a:xfrm>
          <a:prstGeom prst="rect">
            <a:avLst/>
          </a:prstGeom>
          <a:noFill/>
        </p:spPr>
        <p:txBody>
          <a:bodyPr wrap="square">
            <a:spAutoFit/>
          </a:bodyPr>
          <a:lstStyle/>
          <a:p>
            <a:r>
              <a:rPr lang="en-GB" sz="2400">
                <a:solidFill>
                  <a:schemeClr val="bg1">
                    <a:lumMod val="95000"/>
                  </a:schemeClr>
                </a:solidFill>
              </a:rPr>
              <a:t>Website: </a:t>
            </a:r>
            <a:r>
              <a:rPr lang="en-GB" sz="2400">
                <a:solidFill>
                  <a:schemeClr val="bg1">
                    <a:lumMod val="95000"/>
                  </a:schemeClr>
                </a:solidFill>
                <a:hlinkClick r:id="rId3">
                  <a:extLst>
                    <a:ext uri="{A12FA001-AC4F-418D-AE19-62706E023703}">
                      <ahyp:hlinkClr xmlns:ahyp="http://schemas.microsoft.com/office/drawing/2018/hyperlinkcolor" val="tx"/>
                    </a:ext>
                  </a:extLst>
                </a:hlinkClick>
              </a:rPr>
              <a:t>https://nl-rse.org/</a:t>
            </a:r>
            <a:r>
              <a:rPr lang="en-GB" sz="2400">
                <a:solidFill>
                  <a:schemeClr val="bg1">
                    <a:lumMod val="95000"/>
                  </a:schemeClr>
                </a:solidFill>
              </a:rPr>
              <a:t> </a:t>
            </a:r>
          </a:p>
          <a:p>
            <a:r>
              <a:rPr lang="en-GB" sz="2400">
                <a:solidFill>
                  <a:schemeClr val="bg1">
                    <a:lumMod val="95000"/>
                  </a:schemeClr>
                </a:solidFill>
              </a:rPr>
              <a:t>Email: </a:t>
            </a:r>
            <a:r>
              <a:rPr lang="en-GB" sz="2400">
                <a:solidFill>
                  <a:schemeClr val="bg1">
                    <a:lumMod val="95000"/>
                  </a:schemeClr>
                </a:solidFill>
                <a:hlinkClick r:id="rId4">
                  <a:extLst>
                    <a:ext uri="{A12FA001-AC4F-418D-AE19-62706E023703}">
                      <ahyp:hlinkClr xmlns:ahyp="http://schemas.microsoft.com/office/drawing/2018/hyperlinkcolor" val="tx"/>
                    </a:ext>
                  </a:extLst>
                </a:hlinkClick>
              </a:rPr>
              <a:t>info@nl-rse.org</a:t>
            </a:r>
            <a:endParaRPr lang="en-GB" sz="2400">
              <a:solidFill>
                <a:schemeClr val="bg1">
                  <a:lumMod val="95000"/>
                </a:schemeClr>
              </a:solidFill>
            </a:endParaRPr>
          </a:p>
          <a:p>
            <a:r>
              <a:rPr lang="en-GB" sz="2400">
                <a:solidFill>
                  <a:schemeClr val="bg1">
                    <a:lumMod val="95000"/>
                  </a:schemeClr>
                </a:solidFill>
              </a:rPr>
              <a:t>Twitter: @</a:t>
            </a:r>
            <a:r>
              <a:rPr lang="en-GB" sz="2400" err="1">
                <a:solidFill>
                  <a:schemeClr val="bg1">
                    <a:lumMod val="95000"/>
                  </a:schemeClr>
                </a:solidFill>
              </a:rPr>
              <a:t>nl_rse</a:t>
            </a:r>
            <a:endParaRPr lang="en-GB" sz="2400">
              <a:solidFill>
                <a:schemeClr val="bg1">
                  <a:lumMod val="95000"/>
                </a:schemeClr>
              </a:solidFill>
            </a:endParaRPr>
          </a:p>
        </p:txBody>
      </p:sp>
      <p:sp>
        <p:nvSpPr>
          <p:cNvPr id="7" name="TextBox 6">
            <a:extLst>
              <a:ext uri="{FF2B5EF4-FFF2-40B4-BE49-F238E27FC236}">
                <a16:creationId xmlns:a16="http://schemas.microsoft.com/office/drawing/2014/main" id="{D6436E73-DFE3-74B9-918C-E75BEC53AC91}"/>
              </a:ext>
            </a:extLst>
          </p:cNvPr>
          <p:cNvSpPr txBox="1"/>
          <p:nvPr/>
        </p:nvSpPr>
        <p:spPr>
          <a:xfrm>
            <a:off x="817991" y="1183838"/>
            <a:ext cx="5074810" cy="2246769"/>
          </a:xfrm>
          <a:prstGeom prst="rect">
            <a:avLst/>
          </a:prstGeom>
          <a:noFill/>
        </p:spPr>
        <p:txBody>
          <a:bodyPr wrap="square" rtlCol="0">
            <a:spAutoFit/>
          </a:bodyPr>
          <a:lstStyle/>
          <a:p>
            <a:r>
              <a:rPr lang="en-GB" sz="2000" b="0" i="0">
                <a:solidFill>
                  <a:srgbClr val="FFFFFF"/>
                </a:solidFill>
                <a:effectLst/>
                <a:latin typeface="Assistant" pitchFamily="2" charset="-79"/>
                <a:cs typeface="Assistant" pitchFamily="2" charset="-79"/>
              </a:rPr>
              <a:t>NL-RSE brings together the community of people writing and contributing to research software from Dutch universities, knowledge institutes, companies and other organizations to share knowledge, to organize meetings, and raise awareness for the scientific recognition of research software.</a:t>
            </a:r>
            <a:endParaRPr lang="en-NL" sz="2000">
              <a:latin typeface="Assistant" pitchFamily="2" charset="-79"/>
              <a:cs typeface="Assistant" pitchFamily="2" charset="-79"/>
            </a:endParaRPr>
          </a:p>
        </p:txBody>
      </p:sp>
    </p:spTree>
    <p:extLst>
      <p:ext uri="{BB962C8B-B14F-4D97-AF65-F5344CB8AC3E}">
        <p14:creationId xmlns:p14="http://schemas.microsoft.com/office/powerpoint/2010/main" val="13102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3498-8E31-5442-92DB-C15CD7FA948D}"/>
              </a:ext>
            </a:extLst>
          </p:cNvPr>
          <p:cNvSpPr>
            <a:spLocks noGrp="1"/>
          </p:cNvSpPr>
          <p:nvPr>
            <p:ph type="title" idx="4294967295"/>
          </p:nvPr>
        </p:nvSpPr>
        <p:spPr>
          <a:xfrm>
            <a:off x="4393096" y="531605"/>
            <a:ext cx="6311347" cy="1181307"/>
          </a:xfrm>
        </p:spPr>
        <p:txBody>
          <a:bodyPr/>
          <a:lstStyle/>
          <a:p>
            <a:r>
              <a:rPr lang="nl-NL" dirty="0"/>
              <a:t>For </a:t>
            </a:r>
            <a:r>
              <a:rPr lang="nl-NL" dirty="0" err="1"/>
              <a:t>this</a:t>
            </a:r>
            <a:r>
              <a:rPr lang="nl-NL" dirty="0"/>
              <a:t> workshop (R-</a:t>
            </a:r>
            <a:r>
              <a:rPr lang="nl-NL" dirty="0" err="1"/>
              <a:t>packaging</a:t>
            </a:r>
            <a:r>
              <a:rPr lang="nl-NL" dirty="0"/>
              <a:t>)</a:t>
            </a:r>
            <a:endParaRPr lang="en-NL" dirty="0"/>
          </a:p>
        </p:txBody>
      </p:sp>
      <p:sp>
        <p:nvSpPr>
          <p:cNvPr id="3" name="Content Placeholder 2">
            <a:extLst>
              <a:ext uri="{FF2B5EF4-FFF2-40B4-BE49-F238E27FC236}">
                <a16:creationId xmlns:a16="http://schemas.microsoft.com/office/drawing/2014/main" id="{62E503A0-96AA-3A44-8EFC-BE231B19DEEC}"/>
              </a:ext>
            </a:extLst>
          </p:cNvPr>
          <p:cNvSpPr>
            <a:spLocks noGrp="1"/>
          </p:cNvSpPr>
          <p:nvPr>
            <p:ph type="body" sz="quarter" idx="4294967295"/>
          </p:nvPr>
        </p:nvSpPr>
        <p:spPr>
          <a:xfrm>
            <a:off x="2578608" y="2118003"/>
            <a:ext cx="9546336" cy="2445647"/>
          </a:xfrm>
        </p:spPr>
        <p:txBody>
          <a:bodyPr/>
          <a:lstStyle/>
          <a:p>
            <a:r>
              <a:rPr lang="nl-NL" sz="2000" b="1" dirty="0"/>
              <a:t>Link </a:t>
            </a:r>
            <a:r>
              <a:rPr lang="nl-NL" sz="2000" b="1" dirty="0" err="1"/>
              <a:t>to</a:t>
            </a:r>
            <a:r>
              <a:rPr lang="nl-NL" sz="2000" b="1" dirty="0"/>
              <a:t> teams meeting </a:t>
            </a:r>
            <a:r>
              <a:rPr lang="nl-NL" sz="2000" dirty="0"/>
              <a:t>(</a:t>
            </a:r>
            <a:r>
              <a:rPr lang="nl-NL" sz="2000" dirty="0" err="1"/>
              <a:t>every</a:t>
            </a:r>
            <a:r>
              <a:rPr lang="nl-NL" sz="2000" dirty="0"/>
              <a:t> </a:t>
            </a:r>
            <a:r>
              <a:rPr lang="nl-NL" sz="2000" dirty="0" err="1"/>
              <a:t>Wednesday</a:t>
            </a:r>
            <a:r>
              <a:rPr lang="nl-NL" sz="2000" dirty="0"/>
              <a:t> 9:00 – 13:00): </a:t>
            </a:r>
            <a:r>
              <a:rPr lang="en-US" sz="2000" b="0" i="0" strike="noStrike" dirty="0">
                <a:effectLst/>
                <a:hlinkClick r:id="rId2">
                  <a:extLst>
                    <a:ext uri="{A12FA001-AC4F-418D-AE19-62706E023703}">
                      <ahyp:hlinkClr xmlns:ahyp="http://schemas.microsoft.com/office/drawing/2018/hyperlinkcolor" val="tx"/>
                    </a:ext>
                  </a:extLst>
                </a:hlinkClick>
              </a:rPr>
              <a:t>https://teams.microsoft.com/l/meetup-join/19%3aEyPLywy1nfupUJwOF-p2WTyn8xHUx9jybaQIFJr2U-E1%40thread.tacv2/1690463526219?context=%7b%22Tid%22%3a%22aa3aeacc-6307-42b2-ac05-787dd5c32574%22%2c%22Oid%22%3a%220500b9c6-3c05-4613-be39-e7969f914759%22%7d</a:t>
            </a:r>
            <a:r>
              <a:rPr lang="en-US" sz="2000" b="0" i="0" dirty="0">
                <a:effectLst/>
                <a:cs typeface="Assistant" pitchFamily="2" charset="-79"/>
              </a:rPr>
              <a:t> </a:t>
            </a:r>
            <a:endParaRPr lang="nl-NL" sz="2000" dirty="0"/>
          </a:p>
          <a:p>
            <a:r>
              <a:rPr lang="nl-NL" sz="2000" b="1" dirty="0"/>
              <a:t>Link </a:t>
            </a:r>
            <a:r>
              <a:rPr lang="nl-NL" sz="2000" b="1" dirty="0" err="1"/>
              <a:t>to</a:t>
            </a:r>
            <a:r>
              <a:rPr lang="nl-NL" sz="2000" b="1" dirty="0"/>
              <a:t> </a:t>
            </a:r>
            <a:r>
              <a:rPr lang="nl-NL" sz="2000" b="1" dirty="0" err="1"/>
              <a:t>collaborative</a:t>
            </a:r>
            <a:r>
              <a:rPr lang="nl-NL" sz="2000" b="1" dirty="0"/>
              <a:t> document: </a:t>
            </a:r>
            <a:r>
              <a:rPr lang="nl-NL" sz="2000" b="0" i="0" strike="noStrike" dirty="0">
                <a:effectLst/>
                <a:hlinkClick r:id="rId3">
                  <a:extLst>
                    <a:ext uri="{A12FA001-AC4F-418D-AE19-62706E023703}">
                      <ahyp:hlinkClr xmlns:ahyp="http://schemas.microsoft.com/office/drawing/2018/hyperlinkcolor" val="tx"/>
                    </a:ext>
                  </a:extLst>
                </a:hlinkClick>
              </a:rPr>
              <a:t>tinyurl.com/rpackages-week1</a:t>
            </a:r>
            <a:endParaRPr lang="nl-NL" sz="2000" dirty="0"/>
          </a:p>
          <a:p>
            <a:r>
              <a:rPr lang="nl-NL" sz="2000" b="1" dirty="0"/>
              <a:t>Access </a:t>
            </a:r>
            <a:r>
              <a:rPr lang="nl-NL" sz="2000" b="1" dirty="0" err="1"/>
              <a:t>to</a:t>
            </a:r>
            <a:r>
              <a:rPr lang="nl-NL" sz="2000" b="1" dirty="0"/>
              <a:t> teams </a:t>
            </a:r>
            <a:r>
              <a:rPr lang="nl-NL" sz="2000" b="1" dirty="0" err="1"/>
              <a:t>channel</a:t>
            </a:r>
            <a:r>
              <a:rPr lang="nl-NL" sz="2000" b="1" dirty="0"/>
              <a:t>: </a:t>
            </a:r>
            <a:r>
              <a:rPr lang="nl-NL" sz="2000" dirty="0"/>
              <a:t>we have </a:t>
            </a:r>
            <a:r>
              <a:rPr lang="nl-NL" sz="2000" dirty="0" err="1"/>
              <a:t>added</a:t>
            </a:r>
            <a:r>
              <a:rPr lang="nl-NL" sz="2000" dirty="0"/>
              <a:t> </a:t>
            </a:r>
            <a:r>
              <a:rPr lang="nl-NL" sz="2000" dirty="0" err="1"/>
              <a:t>you</a:t>
            </a:r>
            <a:r>
              <a:rPr lang="nl-NL" sz="2000" dirty="0"/>
              <a:t> as </a:t>
            </a:r>
            <a:r>
              <a:rPr lang="nl-NL" sz="2000" dirty="0" err="1"/>
              <a:t>guest</a:t>
            </a:r>
            <a:r>
              <a:rPr lang="nl-NL" sz="2000" dirty="0"/>
              <a:t>, </a:t>
            </a:r>
            <a:r>
              <a:rPr lang="nl-NL" sz="2000" dirty="0" err="1"/>
              <a:t>you</a:t>
            </a:r>
            <a:r>
              <a:rPr lang="nl-NL" sz="2000" dirty="0"/>
              <a:t> </a:t>
            </a:r>
            <a:r>
              <a:rPr lang="nl-NL" sz="2000" dirty="0" err="1"/>
              <a:t>should</a:t>
            </a:r>
            <a:r>
              <a:rPr lang="nl-NL" sz="2000" dirty="0"/>
              <a:t> get </a:t>
            </a:r>
            <a:r>
              <a:rPr lang="nl-NL" sz="2000" dirty="0" err="1"/>
              <a:t>an</a:t>
            </a:r>
            <a:r>
              <a:rPr lang="nl-NL" sz="2000" dirty="0"/>
              <a:t> invite in </a:t>
            </a:r>
            <a:r>
              <a:rPr lang="nl-NL" sz="2000" dirty="0" err="1"/>
              <a:t>your</a:t>
            </a:r>
            <a:r>
              <a:rPr lang="nl-NL" sz="2000" dirty="0"/>
              <a:t> email. </a:t>
            </a:r>
            <a:r>
              <a:rPr lang="nl-NL" sz="2000" dirty="0" err="1"/>
              <a:t>Please</a:t>
            </a:r>
            <a:r>
              <a:rPr lang="nl-NL" sz="2000" dirty="0"/>
              <a:t> let </a:t>
            </a:r>
            <a:r>
              <a:rPr lang="nl-NL" sz="2000" dirty="0" err="1"/>
              <a:t>us</a:t>
            </a:r>
            <a:r>
              <a:rPr lang="nl-NL" sz="2000" dirty="0"/>
              <a:t> </a:t>
            </a:r>
            <a:r>
              <a:rPr lang="nl-NL" sz="2000" dirty="0" err="1"/>
              <a:t>know</a:t>
            </a:r>
            <a:r>
              <a:rPr lang="nl-NL" sz="2000" dirty="0"/>
              <a:t> </a:t>
            </a:r>
            <a:r>
              <a:rPr lang="nl-NL" sz="2000" dirty="0" err="1"/>
              <a:t>if</a:t>
            </a:r>
            <a:r>
              <a:rPr lang="nl-NL" sz="2000" dirty="0"/>
              <a:t> </a:t>
            </a:r>
            <a:r>
              <a:rPr lang="nl-NL" sz="2000" dirty="0" err="1"/>
              <a:t>you</a:t>
            </a:r>
            <a:r>
              <a:rPr lang="nl-NL" sz="2000" dirty="0"/>
              <a:t> </a:t>
            </a:r>
            <a:r>
              <a:rPr lang="nl-NL" sz="2000" dirty="0" err="1"/>
              <a:t>don’t</a:t>
            </a:r>
            <a:r>
              <a:rPr lang="nl-NL" sz="2000" dirty="0"/>
              <a:t> have access at </a:t>
            </a:r>
            <a:r>
              <a:rPr lang="nl-NL" sz="2000" dirty="0">
                <a:hlinkClick r:id="rId4">
                  <a:extLst>
                    <a:ext uri="{A12FA001-AC4F-418D-AE19-62706E023703}">
                      <ahyp:hlinkClr xmlns:ahyp="http://schemas.microsoft.com/office/drawing/2018/hyperlinkcolor" val="tx"/>
                    </a:ext>
                  </a:extLst>
                </a:hlinkClick>
              </a:rPr>
              <a:t>training@esciencecenter.nl</a:t>
            </a:r>
            <a:endParaRPr lang="en-NL" sz="2000" dirty="0"/>
          </a:p>
        </p:txBody>
      </p:sp>
    </p:spTree>
    <p:extLst>
      <p:ext uri="{BB962C8B-B14F-4D97-AF65-F5344CB8AC3E}">
        <p14:creationId xmlns:p14="http://schemas.microsoft.com/office/powerpoint/2010/main" val="354140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hthoek 27">
            <a:extLst>
              <a:ext uri="{FF2B5EF4-FFF2-40B4-BE49-F238E27FC236}">
                <a16:creationId xmlns:a16="http://schemas.microsoft.com/office/drawing/2014/main" id="{87912A70-C0B3-E6FA-DBEB-210D517D3DA7}"/>
              </a:ext>
            </a:extLst>
          </p:cNvPr>
          <p:cNvSpPr/>
          <p:nvPr/>
        </p:nvSpPr>
        <p:spPr>
          <a:xfrm>
            <a:off x="4063977" y="0"/>
            <a:ext cx="812795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D898023C-E8B0-5D45-B2E2-C470D19A2F59}"/>
              </a:ext>
            </a:extLst>
          </p:cNvPr>
          <p:cNvSpPr>
            <a:spLocks noGrp="1"/>
          </p:cNvSpPr>
          <p:nvPr>
            <p:ph type="title" hasCustomPrompt="1"/>
          </p:nvPr>
        </p:nvSpPr>
        <p:spPr>
          <a:xfrm>
            <a:off x="623980" y="3767353"/>
            <a:ext cx="3034539" cy="1325563"/>
          </a:xfrm>
        </p:spPr>
        <p:txBody>
          <a:bodyPr/>
          <a:lstStyle>
            <a:lvl1pPr>
              <a:defRPr/>
            </a:lvl1pPr>
          </a:lstStyle>
          <a:p>
            <a:r>
              <a:rPr lang="en-US"/>
              <a:t>Let’s stay</a:t>
            </a:r>
            <a:br>
              <a:rPr lang="en-US"/>
            </a:br>
            <a:r>
              <a:rPr lang="en-US"/>
              <a:t>in touch</a:t>
            </a:r>
          </a:p>
        </p:txBody>
      </p:sp>
      <p:sp>
        <p:nvSpPr>
          <p:cNvPr id="3" name="Tijdelijke aanduiding voor tekst 7">
            <a:extLst>
              <a:ext uri="{FF2B5EF4-FFF2-40B4-BE49-F238E27FC236}">
                <a16:creationId xmlns:a16="http://schemas.microsoft.com/office/drawing/2014/main" id="{3AD75782-B307-EE4B-B28C-3341D9638E95}"/>
              </a:ext>
            </a:extLst>
          </p:cNvPr>
          <p:cNvSpPr>
            <a:spLocks noGrp="1"/>
          </p:cNvSpPr>
          <p:nvPr>
            <p:ph type="body" sz="quarter" idx="13" hasCustomPrompt="1"/>
          </p:nvPr>
        </p:nvSpPr>
        <p:spPr>
          <a:xfrm>
            <a:off x="6640981" y="1852539"/>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www.eScienceCenter.nl</a:t>
            </a:r>
            <a:endParaRPr lang="nl-NL"/>
          </a:p>
        </p:txBody>
      </p:sp>
      <p:sp>
        <p:nvSpPr>
          <p:cNvPr id="4" name="Tijdelijke aanduiding voor tekst 7">
            <a:extLst>
              <a:ext uri="{FF2B5EF4-FFF2-40B4-BE49-F238E27FC236}">
                <a16:creationId xmlns:a16="http://schemas.microsoft.com/office/drawing/2014/main" id="{95E3912A-4C7D-E14E-AA32-A9DFF63E84BE}"/>
              </a:ext>
            </a:extLst>
          </p:cNvPr>
          <p:cNvSpPr>
            <a:spLocks noGrp="1"/>
          </p:cNvSpPr>
          <p:nvPr>
            <p:ph type="body" sz="quarter" idx="14" hasCustomPrompt="1"/>
          </p:nvPr>
        </p:nvSpPr>
        <p:spPr>
          <a:xfrm>
            <a:off x="6640981" y="2352616"/>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info@esciencecenter.nl</a:t>
            </a:r>
          </a:p>
        </p:txBody>
      </p:sp>
      <p:sp>
        <p:nvSpPr>
          <p:cNvPr id="5" name="Tijdelijke aanduiding voor tekst 7">
            <a:extLst>
              <a:ext uri="{FF2B5EF4-FFF2-40B4-BE49-F238E27FC236}">
                <a16:creationId xmlns:a16="http://schemas.microsoft.com/office/drawing/2014/main" id="{F6209456-4EFA-3843-8A44-4722F9136E67}"/>
              </a:ext>
            </a:extLst>
          </p:cNvPr>
          <p:cNvSpPr>
            <a:spLocks noGrp="1"/>
          </p:cNvSpPr>
          <p:nvPr>
            <p:ph type="body" sz="quarter" idx="15" hasCustomPrompt="1"/>
          </p:nvPr>
        </p:nvSpPr>
        <p:spPr>
          <a:xfrm>
            <a:off x="6640981" y="2888187"/>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pic>
        <p:nvPicPr>
          <p:cNvPr id="6" name="Afbeelding 5">
            <a:extLst>
              <a:ext uri="{FF2B5EF4-FFF2-40B4-BE49-F238E27FC236}">
                <a16:creationId xmlns:a16="http://schemas.microsoft.com/office/drawing/2014/main" id="{FC8D59EB-0E2A-F456-8EA1-C607170435BE}"/>
              </a:ext>
            </a:extLst>
          </p:cNvPr>
          <p:cNvPicPr>
            <a:picLocks noChangeAspect="1"/>
          </p:cNvPicPr>
          <p:nvPr/>
        </p:nvPicPr>
        <p:blipFill rotWithShape="1">
          <a:blip r:embed="rId2">
            <a:extLst>
              <a:ext uri="{28A0092B-C50C-407E-A947-70E740481C1C}">
                <a14:useLocalDpi xmlns:a14="http://schemas.microsoft.com/office/drawing/2010/main" val="0"/>
              </a:ext>
            </a:extLst>
          </a:blip>
          <a:srcRect t="29409"/>
          <a:stretch/>
        </p:blipFill>
        <p:spPr>
          <a:xfrm>
            <a:off x="8127954" y="0"/>
            <a:ext cx="4071978" cy="2992099"/>
          </a:xfrm>
          <a:prstGeom prst="rect">
            <a:avLst/>
          </a:prstGeom>
        </p:spPr>
      </p:pic>
      <p:pic>
        <p:nvPicPr>
          <p:cNvPr id="7" name="Afbeelding 6" descr="Afbeelding met tekst, illustratie&#10;&#10;Automatisch gegenereerde beschrijving">
            <a:extLst>
              <a:ext uri="{FF2B5EF4-FFF2-40B4-BE49-F238E27FC236}">
                <a16:creationId xmlns:a16="http://schemas.microsoft.com/office/drawing/2014/main" id="{497D229A-5C21-227A-73D3-60445644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8100" y="3738849"/>
            <a:ext cx="731832" cy="1760353"/>
          </a:xfrm>
          <a:prstGeom prst="rect">
            <a:avLst/>
          </a:prstGeom>
        </p:spPr>
      </p:pic>
      <p:pic>
        <p:nvPicPr>
          <p:cNvPr id="8" name="Afbeelding 7">
            <a:extLst>
              <a:ext uri="{FF2B5EF4-FFF2-40B4-BE49-F238E27FC236}">
                <a16:creationId xmlns:a16="http://schemas.microsoft.com/office/drawing/2014/main" id="{8176A494-1C03-DDA0-26C4-0ED3F794AC75}"/>
              </a:ext>
            </a:extLst>
          </p:cNvPr>
          <p:cNvPicPr>
            <a:picLocks noChangeAspect="1"/>
          </p:cNvPicPr>
          <p:nvPr/>
        </p:nvPicPr>
        <p:blipFill rotWithShape="1">
          <a:blip r:embed="rId4">
            <a:extLst>
              <a:ext uri="{28A0092B-C50C-407E-A947-70E740481C1C}">
                <a14:useLocalDpi xmlns:a14="http://schemas.microsoft.com/office/drawing/2010/main" val="0"/>
              </a:ext>
            </a:extLst>
          </a:blip>
          <a:srcRect l="52015" b="81263"/>
          <a:stretch/>
        </p:blipFill>
        <p:spPr>
          <a:xfrm>
            <a:off x="4063405" y="4649096"/>
            <a:ext cx="2029927" cy="2208904"/>
          </a:xfrm>
          <a:prstGeom prst="rect">
            <a:avLst/>
          </a:prstGeom>
        </p:spPr>
      </p:pic>
      <p:pic>
        <p:nvPicPr>
          <p:cNvPr id="9" name="Tijdelijke aanduiding voor inhoud 9">
            <a:extLst>
              <a:ext uri="{FF2B5EF4-FFF2-40B4-BE49-F238E27FC236}">
                <a16:creationId xmlns:a16="http://schemas.microsoft.com/office/drawing/2014/main" id="{2B686402-5592-8894-E7F8-2ACA3F464BA5}"/>
              </a:ext>
            </a:extLst>
          </p:cNvPr>
          <p:cNvPicPr>
            <a:picLocks noChangeAspect="1"/>
          </p:cNvPicPr>
          <p:nvPr/>
        </p:nvPicPr>
        <p:blipFill rotWithShape="1">
          <a:blip r:embed="rId5">
            <a:extLst>
              <a:ext uri="{28A0092B-C50C-407E-A947-70E740481C1C}">
                <a14:useLocalDpi xmlns:a14="http://schemas.microsoft.com/office/drawing/2010/main" val="0"/>
              </a:ext>
            </a:extLst>
          </a:blip>
          <a:srcRect b="28515"/>
          <a:stretch/>
        </p:blipFill>
        <p:spPr>
          <a:xfrm>
            <a:off x="6077409" y="5717283"/>
            <a:ext cx="2029928" cy="1146149"/>
          </a:xfrm>
          <a:prstGeom prst="rect">
            <a:avLst/>
          </a:prstGeom>
        </p:spPr>
      </p:pic>
      <p:pic>
        <p:nvPicPr>
          <p:cNvPr id="11" name="Graphic 10" descr="Ontvanger met effen opvulling">
            <a:extLst>
              <a:ext uri="{FF2B5EF4-FFF2-40B4-BE49-F238E27FC236}">
                <a16:creationId xmlns:a16="http://schemas.microsoft.com/office/drawing/2014/main" id="{48B736F7-0290-B78E-5E57-05B8AD71F0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5131" y="2915787"/>
            <a:ext cx="291889" cy="291889"/>
          </a:xfrm>
          <a:prstGeom prst="rect">
            <a:avLst/>
          </a:prstGeom>
        </p:spPr>
      </p:pic>
      <p:pic>
        <p:nvPicPr>
          <p:cNvPr id="13" name="Graphic 12" descr="Envelop met effen opvulling">
            <a:extLst>
              <a:ext uri="{FF2B5EF4-FFF2-40B4-BE49-F238E27FC236}">
                <a16:creationId xmlns:a16="http://schemas.microsoft.com/office/drawing/2014/main" id="{B718220F-31C0-C659-5AED-9C53048A81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61190" y="2366149"/>
            <a:ext cx="359767" cy="359767"/>
          </a:xfrm>
          <a:prstGeom prst="rect">
            <a:avLst/>
          </a:prstGeom>
        </p:spPr>
      </p:pic>
      <p:pic>
        <p:nvPicPr>
          <p:cNvPr id="15" name="Graphic 14" descr="Webontwerp met effen opvulling">
            <a:extLst>
              <a:ext uri="{FF2B5EF4-FFF2-40B4-BE49-F238E27FC236}">
                <a16:creationId xmlns:a16="http://schemas.microsoft.com/office/drawing/2014/main" id="{D90E8C64-A082-C6E3-F770-6D5FF0144C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1191" y="1815543"/>
            <a:ext cx="359767" cy="359767"/>
          </a:xfrm>
          <a:prstGeom prst="rect">
            <a:avLst/>
          </a:prstGeom>
        </p:spPr>
      </p:pic>
      <p:pic>
        <p:nvPicPr>
          <p:cNvPr id="21" name="Afbeelding 20" descr="Afbeelding met bijl, vectorafbeeldingen&#10;&#10;Automatisch gegenereerde beschrijving">
            <a:extLst>
              <a:ext uri="{FF2B5EF4-FFF2-40B4-BE49-F238E27FC236}">
                <a16:creationId xmlns:a16="http://schemas.microsoft.com/office/drawing/2014/main" id="{A04E5A98-6ACF-B0D0-1671-DFBFA198EE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25848" y="3397481"/>
            <a:ext cx="396622" cy="396622"/>
          </a:xfrm>
          <a:prstGeom prst="rect">
            <a:avLst/>
          </a:prstGeom>
        </p:spPr>
      </p:pic>
      <p:pic>
        <p:nvPicPr>
          <p:cNvPr id="23" name="Afbeelding 22">
            <a:extLst>
              <a:ext uri="{FF2B5EF4-FFF2-40B4-BE49-F238E27FC236}">
                <a16:creationId xmlns:a16="http://schemas.microsoft.com/office/drawing/2014/main" id="{2BAD9D4D-4FF6-051E-0CA8-72334812AD6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63049" y="4009017"/>
            <a:ext cx="291889" cy="291889"/>
          </a:xfrm>
          <a:prstGeom prst="rect">
            <a:avLst/>
          </a:prstGeom>
        </p:spPr>
      </p:pic>
      <p:pic>
        <p:nvPicPr>
          <p:cNvPr id="25" name="Afbeelding 24">
            <a:extLst>
              <a:ext uri="{FF2B5EF4-FFF2-40B4-BE49-F238E27FC236}">
                <a16:creationId xmlns:a16="http://schemas.microsoft.com/office/drawing/2014/main" id="{AC16DC2A-9854-3A7E-FC7B-AB4FAEE462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28662" y="4549996"/>
            <a:ext cx="340928" cy="340928"/>
          </a:xfrm>
          <a:prstGeom prst="rect">
            <a:avLst/>
          </a:prstGeom>
        </p:spPr>
      </p:pic>
      <p:pic>
        <p:nvPicPr>
          <p:cNvPr id="26" name="Afbeelding 25">
            <a:extLst>
              <a:ext uri="{FF2B5EF4-FFF2-40B4-BE49-F238E27FC236}">
                <a16:creationId xmlns:a16="http://schemas.microsoft.com/office/drawing/2014/main" id="{177CF833-1AED-72B3-9FD9-057F21BAFE9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30" name="Tijdelijke aanduiding voor tekst 7">
            <a:extLst>
              <a:ext uri="{FF2B5EF4-FFF2-40B4-BE49-F238E27FC236}">
                <a16:creationId xmlns:a16="http://schemas.microsoft.com/office/drawing/2014/main" id="{EBF532CB-52C9-3A83-89CD-6B799E3B2C96}"/>
              </a:ext>
            </a:extLst>
          </p:cNvPr>
          <p:cNvSpPr txBox="1">
            <a:spLocks/>
          </p:cNvSpPr>
          <p:nvPr/>
        </p:nvSpPr>
        <p:spPr>
          <a:xfrm>
            <a:off x="6637989" y="3437253"/>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t>
            </a:r>
          </a:p>
        </p:txBody>
      </p:sp>
      <p:sp>
        <p:nvSpPr>
          <p:cNvPr id="31" name="Tijdelijke aanduiding voor tekst 7">
            <a:extLst>
              <a:ext uri="{FF2B5EF4-FFF2-40B4-BE49-F238E27FC236}">
                <a16:creationId xmlns:a16="http://schemas.microsoft.com/office/drawing/2014/main" id="{9AB01774-7DC4-364E-9EE8-0EF0F20B39C5}"/>
              </a:ext>
            </a:extLst>
          </p:cNvPr>
          <p:cNvSpPr txBox="1">
            <a:spLocks/>
          </p:cNvSpPr>
          <p:nvPr/>
        </p:nvSpPr>
        <p:spPr>
          <a:xfrm>
            <a:off x="6637989" y="4004074"/>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Netherlands </a:t>
            </a:r>
            <a:r>
              <a:rPr lang="nl-NL" err="1"/>
              <a:t>Escience</a:t>
            </a:r>
            <a:r>
              <a:rPr lang="nl-NL"/>
              <a:t> Center</a:t>
            </a:r>
          </a:p>
        </p:txBody>
      </p:sp>
      <p:sp>
        <p:nvSpPr>
          <p:cNvPr id="32" name="Tijdelijke aanduiding voor tekst 7">
            <a:extLst>
              <a:ext uri="{FF2B5EF4-FFF2-40B4-BE49-F238E27FC236}">
                <a16:creationId xmlns:a16="http://schemas.microsoft.com/office/drawing/2014/main" id="{7A7B6EB6-E8CF-F63F-F735-8B4CEC7E4E18}"/>
              </a:ext>
            </a:extLst>
          </p:cNvPr>
          <p:cNvSpPr txBox="1">
            <a:spLocks/>
          </p:cNvSpPr>
          <p:nvPr/>
        </p:nvSpPr>
        <p:spPr>
          <a:xfrm>
            <a:off x="6620957" y="4572488"/>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@eScienceCenter@akademienl.social</a:t>
            </a:r>
          </a:p>
        </p:txBody>
      </p:sp>
      <p:pic>
        <p:nvPicPr>
          <p:cNvPr id="12" name="Afbeelding 11">
            <a:extLst>
              <a:ext uri="{FF2B5EF4-FFF2-40B4-BE49-F238E27FC236}">
                <a16:creationId xmlns:a16="http://schemas.microsoft.com/office/drawing/2014/main" id="{3E68E063-8371-45E0-6DE5-4FA1EE0E43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1625" y="1509042"/>
            <a:ext cx="2086750" cy="2086750"/>
          </a:xfrm>
          <a:prstGeom prst="rect">
            <a:avLst/>
          </a:prstGeom>
        </p:spPr>
      </p:pic>
    </p:spTree>
    <p:extLst>
      <p:ext uri="{BB962C8B-B14F-4D97-AF65-F5344CB8AC3E}">
        <p14:creationId xmlns:p14="http://schemas.microsoft.com/office/powerpoint/2010/main" val="2203836931"/>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C9242AECD975D4DA7B237C2E1E764BE" ma:contentTypeVersion="18" ma:contentTypeDescription="Create a new document." ma:contentTypeScope="" ma:versionID="1577cb9ef9c95c3ca1ef094e51bda793">
  <xsd:schema xmlns:xsd="http://www.w3.org/2001/XMLSchema" xmlns:xs="http://www.w3.org/2001/XMLSchema" xmlns:p="http://schemas.microsoft.com/office/2006/metadata/properties" xmlns:ns2="375943d0-1737-420d-abae-750e225a1f6c" xmlns:ns3="dbccc4ca-e175-4642-95d3-c6632d06f78c" targetNamespace="http://schemas.microsoft.com/office/2006/metadata/properties" ma:root="true" ma:fieldsID="b0f9b80e011c170a1b0b2a9b4d0fff14" ns2:_="" ns3:_="">
    <xsd:import namespace="375943d0-1737-420d-abae-750e225a1f6c"/>
    <xsd:import namespace="dbccc4ca-e175-4642-95d3-c6632d06f7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lcf76f155ced4ddcb4097134ff3c332f" minOccurs="0"/>
                <xsd:element ref="ns3:TaxCatchAll" minOccurs="0"/>
                <xsd:element ref="ns2:MediaLengthInSecond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943d0-1737-420d-abae-750e225a1f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ccc4ca-e175-4642-95d3-c6632d06f7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a9bfee0-987d-4126-a462-19846f6d7e75}" ma:internalName="TaxCatchAll" ma:showField="CatchAllData" ma:web="dbccc4ca-e175-4642-95d3-c6632d06f7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75943d0-1737-420d-abae-750e225a1f6c">
      <Terms xmlns="http://schemas.microsoft.com/office/infopath/2007/PartnerControls"/>
    </lcf76f155ced4ddcb4097134ff3c332f>
    <TaxCatchAll xmlns="dbccc4ca-e175-4642-95d3-c6632d06f78c" xsi:nil="true"/>
    <SharedWithUsers xmlns="dbccc4ca-e175-4642-95d3-c6632d06f78c">
      <UserInfo>
        <DisplayName>Candace Moore</DisplayName>
        <AccountId>931</AccountId>
        <AccountType/>
      </UserInfo>
    </SharedWithUsers>
  </documentManagement>
</p:properties>
</file>

<file path=customXml/itemProps1.xml><?xml version="1.0" encoding="utf-8"?>
<ds:datastoreItem xmlns:ds="http://schemas.openxmlformats.org/officeDocument/2006/customXml" ds:itemID="{B72CECC3-7DC2-48A3-A34C-CF77ADEDD298}">
  <ds:schemaRefs>
    <ds:schemaRef ds:uri="http://schemas.microsoft.com/sharepoint/v3/contenttype/forms"/>
  </ds:schemaRefs>
</ds:datastoreItem>
</file>

<file path=customXml/itemProps2.xml><?xml version="1.0" encoding="utf-8"?>
<ds:datastoreItem xmlns:ds="http://schemas.openxmlformats.org/officeDocument/2006/customXml" ds:itemID="{0A4FD619-2FD5-458A-9F35-06A6D1545B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943d0-1737-420d-abae-750e225a1f6c"/>
    <ds:schemaRef ds:uri="dbccc4ca-e175-4642-95d3-c6632d06f7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FF6FBF-B4F4-49AD-A88B-091F94ABFAFA}">
  <ds:schemaRefs>
    <ds:schemaRef ds:uri="dbccc4ca-e175-4642-95d3-c6632d06f78c"/>
    <ds:schemaRef ds:uri="http://schemas.microsoft.com/office/2006/documentManagement/type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375943d0-1737-420d-abae-750e225a1f6c"/>
    <ds:schemaRef ds:uri="http://purl.org/dc/term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0</TotalTime>
  <Words>547</Words>
  <Application>Microsoft Office PowerPoint</Application>
  <PresentationFormat>Breedbeeld</PresentationFormat>
  <Paragraphs>70</Paragraphs>
  <Slides>9</Slides>
  <Notes>0</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9</vt:i4>
      </vt:variant>
    </vt:vector>
  </HeadingPairs>
  <TitlesOfParts>
    <vt:vector size="14" baseType="lpstr">
      <vt:lpstr>Arial</vt:lpstr>
      <vt:lpstr>Calibri</vt:lpstr>
      <vt:lpstr>Nunito</vt:lpstr>
      <vt:lpstr>Assistant</vt:lpstr>
      <vt:lpstr>Office Theme</vt:lpstr>
      <vt:lpstr>The Netherlands eScience Center</vt:lpstr>
      <vt:lpstr>Who are we?</vt:lpstr>
      <vt:lpstr>PowerPoint-presentatie</vt:lpstr>
      <vt:lpstr>PowerPoint-presentatie</vt:lpstr>
      <vt:lpstr>Our Digital Skills Workshops are free and open to researchers in the Netherlands.  We also offer paid options of custom workshops dedicated to your organisation. To learn more, contact:  training@esciencecenter.nl  </vt:lpstr>
      <vt:lpstr>Do you want to teach with our materials?</vt:lpstr>
      <vt:lpstr>PowerPoint-presentatie</vt:lpstr>
      <vt:lpstr>For this workshop (R-packaging)</vt:lpstr>
      <vt:lpstr>Let’s stay in touch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Fenne Riemslagh</cp:lastModifiedBy>
  <cp:revision>24</cp:revision>
  <dcterms:created xsi:type="dcterms:W3CDTF">2021-07-14T12:30:17Z</dcterms:created>
  <dcterms:modified xsi:type="dcterms:W3CDTF">2023-09-20T07:51:10Z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0x0101008C9242AECD975D4DA7B237C2E1E764BE</vt:lpwstr>
  </property>
  <property fmtid="{D5CDD505-2E9C-101B-9397-08002B2CF9AE}" pid="3" name="MediaServiceImageTags">
    <vt:lpwstr/>
  </property>
</Properties>
</file>